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4352" r:id="rId1"/>
    <p:sldMasterId id="2147484429" r:id="rId2"/>
  </p:sldMasterIdLst>
  <p:notesMasterIdLst>
    <p:notesMasterId r:id="rId15"/>
  </p:notesMasterIdLst>
  <p:sldIdLst>
    <p:sldId id="256" r:id="rId3"/>
    <p:sldId id="320" r:id="rId4"/>
    <p:sldId id="321" r:id="rId5"/>
    <p:sldId id="332" r:id="rId6"/>
    <p:sldId id="295" r:id="rId7"/>
    <p:sldId id="298" r:id="rId8"/>
    <p:sldId id="323" r:id="rId9"/>
    <p:sldId id="327" r:id="rId10"/>
    <p:sldId id="267" r:id="rId11"/>
    <p:sldId id="290" r:id="rId12"/>
    <p:sldId id="309" r:id="rId13"/>
    <p:sldId id="310" r:id="rId14"/>
  </p:sldIdLst>
  <p:sldSz cx="12192000" cy="6858000"/>
  <p:notesSz cx="6858000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59BAE33-EA4B-4913-A2E7-ED4ADF4CA158}">
          <p14:sldIdLst>
            <p14:sldId id="256"/>
            <p14:sldId id="320"/>
            <p14:sldId id="321"/>
            <p14:sldId id="332"/>
            <p14:sldId id="295"/>
            <p14:sldId id="298"/>
            <p14:sldId id="323"/>
            <p14:sldId id="327"/>
            <p14:sldId id="267"/>
            <p14:sldId id="290"/>
            <p14:sldId id="309"/>
            <p14:sldId id="31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Улинович Виктория Сергеевна" initials="УВС" lastIdx="2" clrIdx="0">
    <p:extLst>
      <p:ext uri="{19B8F6BF-5375-455C-9EA6-DF929625EA0E}">
        <p15:presenceInfo xmlns:p15="http://schemas.microsoft.com/office/powerpoint/2012/main" userId="S-1-5-21-901292189-1124696768-471799982-8887" providerId="AD"/>
      </p:ext>
    </p:extLst>
  </p:cmAuthor>
  <p:cmAuthor id="2" name="Коваленко Марина Игоревна" initials="В.С." lastIdx="3" clrIdx="1">
    <p:extLst>
      <p:ext uri="{19B8F6BF-5375-455C-9EA6-DF929625EA0E}">
        <p15:presenceInfo xmlns:p15="http://schemas.microsoft.com/office/powerpoint/2012/main" userId="Коваленко Марина Игорев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C2DCEE"/>
    <a:srgbClr val="CCFFCC"/>
    <a:srgbClr val="FFCCFF"/>
    <a:srgbClr val="FF99FF"/>
    <a:srgbClr val="FF0066"/>
    <a:srgbClr val="000099"/>
    <a:srgbClr val="FF00FF"/>
    <a:srgbClr val="77D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51" autoAdjust="0"/>
    <p:restoredTop sz="95906" autoAdjust="0"/>
  </p:normalViewPr>
  <p:slideViewPr>
    <p:cSldViewPr snapToGrid="0">
      <p:cViewPr varScale="1">
        <p:scale>
          <a:sx n="114" d="100"/>
          <a:sy n="114" d="100"/>
        </p:scale>
        <p:origin x="384" y="1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396045212999818"/>
          <c:y val="7.5162813810064247E-2"/>
          <c:w val="0.84603952184576559"/>
          <c:h val="0.8977017774930103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доходы составили 11 253,7 тыс. рублей</c:v>
                </c:pt>
              </c:strCache>
            </c:strRef>
          </c:tx>
          <c:dPt>
            <c:idx val="0"/>
            <c:bubble3D val="0"/>
            <c:explosion val="22"/>
            <c:spPr>
              <a:solidFill>
                <a:schemeClr val="accent2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1634-40C5-9C33-B44831AC7321}"/>
              </c:ext>
            </c:extLst>
          </c:dPt>
          <c:dPt>
            <c:idx val="1"/>
            <c:bubble3D val="0"/>
            <c:explosion val="8"/>
            <c:spPr>
              <a:solidFill>
                <a:srgbClr val="66FF66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2-1634-40C5-9C33-B44831AC7321}"/>
              </c:ext>
            </c:extLst>
          </c:dPt>
          <c:dPt>
            <c:idx val="2"/>
            <c:bubble3D val="0"/>
            <c:explosion val="6"/>
            <c:spPr>
              <a:gradFill rotWithShape="1">
                <a:gsLst>
                  <a:gs pos="0">
                    <a:schemeClr val="accent3">
                      <a:tint val="96000"/>
                      <a:lumMod val="104000"/>
                    </a:schemeClr>
                  </a:gs>
                  <a:gs pos="100000">
                    <a:schemeClr val="accent3">
                      <a:shade val="98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1634-40C5-9C33-B44831AC7321}"/>
              </c:ext>
            </c:extLst>
          </c:dPt>
          <c:dPt>
            <c:idx val="3"/>
            <c:bubble3D val="0"/>
            <c:explosion val="6"/>
            <c:spPr>
              <a:gradFill rotWithShape="1">
                <a:gsLst>
                  <a:gs pos="0">
                    <a:schemeClr val="accent4">
                      <a:tint val="96000"/>
                      <a:lumMod val="104000"/>
                    </a:schemeClr>
                  </a:gs>
                  <a:gs pos="100000">
                    <a:schemeClr val="accent4">
                      <a:shade val="98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4-1634-40C5-9C33-B44831AC7321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tint val="96000"/>
                      <a:lumMod val="104000"/>
                    </a:schemeClr>
                  </a:gs>
                  <a:gs pos="100000">
                    <a:schemeClr val="accent5">
                      <a:shade val="98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1634-40C5-9C33-B44831AC7321}"/>
              </c:ext>
            </c:extLst>
          </c:dPt>
          <c:dPt>
            <c:idx val="5"/>
            <c:bubble3D val="0"/>
            <c:explosion val="10"/>
            <c:spPr>
              <a:gradFill rotWithShape="1">
                <a:gsLst>
                  <a:gs pos="0">
                    <a:schemeClr val="accent6">
                      <a:tint val="96000"/>
                      <a:lumMod val="104000"/>
                    </a:schemeClr>
                  </a:gs>
                  <a:gs pos="100000">
                    <a:schemeClr val="accent6">
                      <a:shade val="98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BC8C-404F-BA12-686DD2BBFF0A}"/>
              </c:ext>
            </c:extLst>
          </c:dPt>
          <c:dLbls>
            <c:dLbl>
              <c:idx val="0"/>
              <c:layout>
                <c:manualLayout>
                  <c:x val="5.4554267327616458E-2"/>
                  <c:y val="-0.1115516958130956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634-40C5-9C33-B44831AC7321}"/>
                </c:ext>
              </c:extLst>
            </c:dLbl>
            <c:dLbl>
              <c:idx val="1"/>
              <c:layout>
                <c:manualLayout>
                  <c:x val="2.3599209566527793E-2"/>
                  <c:y val="2.237601505754742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634-40C5-9C33-B44831AC7321}"/>
                </c:ext>
              </c:extLst>
            </c:dLbl>
            <c:dLbl>
              <c:idx val="2"/>
              <c:layout>
                <c:manualLayout>
                  <c:x val="-3.780304805979777E-2"/>
                  <c:y val="2.901829626316974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634-40C5-9C33-B44831AC7321}"/>
                </c:ext>
              </c:extLst>
            </c:dLbl>
            <c:dLbl>
              <c:idx val="3"/>
              <c:layout>
                <c:manualLayout>
                  <c:x val="8.8648489428335281E-2"/>
                  <c:y val="0.2284491303225154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634-40C5-9C33-B44831AC7321}"/>
                </c:ext>
              </c:extLst>
            </c:dLbl>
            <c:dLbl>
              <c:idx val="4"/>
              <c:layout>
                <c:manualLayout>
                  <c:x val="3.8040277951487175E-3"/>
                  <c:y val="-3.811917968128896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634-40C5-9C33-B44831AC7321}"/>
                </c:ext>
              </c:extLst>
            </c:dLbl>
            <c:dLbl>
              <c:idx val="5"/>
              <c:layout>
                <c:manualLayout>
                  <c:x val="6.2224987417605439E-2"/>
                  <c:y val="-1.471879418906019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C8C-404F-BA12-686DD2BBFF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Подоходный налог - 50,0 %</c:v>
                </c:pt>
                <c:pt idx="1">
                  <c:v>Налог на прибыль - 1,0 %</c:v>
                </c:pt>
                <c:pt idx="2">
                  <c:v>Налоги на собственность - 6,9 %</c:v>
                </c:pt>
                <c:pt idx="3">
                  <c:v>НДС - 24,2 %</c:v>
                </c:pt>
                <c:pt idx="4">
                  <c:v>Компенсации расходов государства - 7,9 %</c:v>
                </c:pt>
                <c:pt idx="5">
                  <c:v>Прочие - 10 %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50</c:v>
                </c:pt>
                <c:pt idx="1">
                  <c:v>1</c:v>
                </c:pt>
                <c:pt idx="2">
                  <c:v>6.9</c:v>
                </c:pt>
                <c:pt idx="3">
                  <c:v>24.2</c:v>
                </c:pt>
                <c:pt idx="4">
                  <c:v>7.9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34-40C5-9C33-B44831AC7321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BY"/>
          </a:p>
        </c:txPr>
      </c:legendEntry>
      <c:layout>
        <c:manualLayout>
          <c:xMode val="edge"/>
          <c:yMode val="edge"/>
          <c:x val="0"/>
          <c:y val="4.7959435609802196E-2"/>
          <c:w val="0.29665098705625165"/>
          <c:h val="0.933964604049988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BY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/>
    </a:solidFill>
    <a:ln>
      <a:solidFill>
        <a:schemeClr val="accent2">
          <a:lumMod val="40000"/>
          <a:lumOff val="60000"/>
        </a:schemeClr>
      </a:solidFill>
    </a:ln>
    <a:effectLst/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i="1" dirty="0">
                <a:solidFill>
                  <a:srgbClr val="002060"/>
                </a:solidFill>
                <a:latin typeface="Georgia" panose="02040502050405020303" pitchFamily="18" charset="0"/>
              </a:rPr>
              <a:t>тыс. рублей</a:t>
            </a:r>
          </a:p>
        </c:rich>
      </c:tx>
      <c:layout>
        <c:manualLayout>
          <c:xMode val="edge"/>
          <c:yMode val="edge"/>
          <c:x val="0.42812629291226906"/>
          <c:y val="2.96062659015914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BY"/>
        </a:p>
      </c:txPr>
    </c:title>
    <c:autoTitleDeleted val="0"/>
    <c:plotArea>
      <c:layout>
        <c:manualLayout>
          <c:layoutTarget val="inner"/>
          <c:xMode val="edge"/>
          <c:yMode val="edge"/>
          <c:x val="4.4417612932062443E-2"/>
          <c:y val="0.10105028165070495"/>
          <c:w val="0.94067141981218683"/>
          <c:h val="0.78856841503783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тыс. рублей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178C-4F37-BF81-511ABB1BFE1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4-178C-4F37-BF81-511ABB1BFE13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178C-4F37-BF81-511ABB1BFE13}"/>
              </c:ext>
            </c:extLst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6-178C-4F37-BF81-511ABB1BFE13}"/>
              </c:ext>
            </c:extLst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178C-4F37-BF81-511ABB1BFE13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78C-4F37-BF81-511ABB1BFE13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8C-4F37-BF81-511ABB1BFE1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8C-4F37-BF81-511ABB1BFE13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78C-4F37-BF81-511ABB1BFE13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78C-4F37-BF81-511ABB1BFE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на 01.01.2026</c:v>
                </c:pt>
                <c:pt idx="1">
                  <c:v>на 01.07.2026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216.1</c:v>
                </c:pt>
                <c:pt idx="1">
                  <c:v>1523.9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8C-4F37-BF81-511ABB1BFE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14782880"/>
        <c:axId val="243619408"/>
      </c:barChart>
      <c:catAx>
        <c:axId val="201478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1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BY"/>
          </a:p>
        </c:txPr>
        <c:crossAx val="243619408"/>
        <c:crosses val="autoZero"/>
        <c:auto val="1"/>
        <c:lblAlgn val="ctr"/>
        <c:lblOffset val="100"/>
        <c:noMultiLvlLbl val="0"/>
      </c:catAx>
      <c:valAx>
        <c:axId val="243619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BY"/>
          </a:p>
        </c:txPr>
        <c:crossAx val="2014782880"/>
        <c:crosses val="autoZero"/>
        <c:crossBetween val="between"/>
      </c:valAx>
      <c:spPr>
        <a:solidFill>
          <a:schemeClr val="accent2">
            <a:lumMod val="20000"/>
            <a:lumOff val="80000"/>
          </a:scheme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>
      <a:gsLst>
        <a:gs pos="79000">
          <a:schemeClr val="bg2"/>
        </a:gs>
        <a:gs pos="29000">
          <a:schemeClr val="accent2">
            <a:lumMod val="60000"/>
            <a:lumOff val="40000"/>
          </a:schemeClr>
        </a:gs>
      </a:gsLst>
      <a:path path="circle">
        <a:fillToRect l="50000" t="50000" r="100000" b="100000"/>
      </a:path>
    </a:gradFill>
    <a:ln>
      <a:noFill/>
    </a:ln>
    <a:effectLst>
      <a:innerShdw blurRad="114300">
        <a:prstClr val="black"/>
      </a:innerShdw>
    </a:effectLst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i="1" dirty="0"/>
              <a:t>рублей</a:t>
            </a:r>
          </a:p>
        </c:rich>
      </c:tx>
      <c:layout>
        <c:manualLayout>
          <c:xMode val="edge"/>
          <c:yMode val="edge"/>
          <c:x val="0.43866235564936013"/>
          <c:y val="6.60130704394361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BY"/>
        </a:p>
      </c:txPr>
    </c:title>
    <c:autoTitleDeleted val="0"/>
    <c:plotArea>
      <c:layout>
        <c:manualLayout>
          <c:layoutTarget val="inner"/>
          <c:xMode val="edge"/>
          <c:yMode val="edge"/>
          <c:x val="7.2462712060885032E-2"/>
          <c:y val="4.9644425628877921E-2"/>
          <c:w val="0.92671455772185551"/>
          <c:h val="0.695595170289769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I полугодие 2025 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Lbls>
            <c:numFmt formatCode="#&quot; &quot;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1" u="none" strike="noStrike" kern="1200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Курортный сбор</c:v>
                </c:pt>
                <c:pt idx="1">
                  <c:v>Сбор с заготовителей</c:v>
                </c:pt>
                <c:pt idx="2">
                  <c:v>Налог за владение собаками</c:v>
                </c:pt>
              </c:strCache>
            </c:strRef>
          </c:cat>
          <c:val>
            <c:numRef>
              <c:f>Лист1!$B$2:$B$4</c:f>
              <c:numCache>
                <c:formatCode>0.00</c:formatCode>
                <c:ptCount val="3"/>
                <c:pt idx="0">
                  <c:v>158113.56</c:v>
                </c:pt>
                <c:pt idx="1">
                  <c:v>2798.72</c:v>
                </c:pt>
                <c:pt idx="2">
                  <c:v>335.6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63-4732-9E76-EB7BBDA3AEA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I полугодие 2026 г.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Lbls>
            <c:numFmt formatCode="#&quot; &quot;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1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highlight>
                      <a:srgbClr val="FFFF00"/>
                    </a:highlight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Курортный сбор</c:v>
                </c:pt>
                <c:pt idx="1">
                  <c:v>Сбор с заготовителей</c:v>
                </c:pt>
                <c:pt idx="2">
                  <c:v>Налог за владение собаками</c:v>
                </c:pt>
              </c:strCache>
            </c:strRef>
          </c:cat>
          <c:val>
            <c:numRef>
              <c:f>Лист1!$C$2:$C$4</c:f>
              <c:numCache>
                <c:formatCode>0.00</c:formatCode>
                <c:ptCount val="3"/>
                <c:pt idx="0">
                  <c:v>149820.35999999999</c:v>
                </c:pt>
                <c:pt idx="1">
                  <c:v>5081.26</c:v>
                </c:pt>
                <c:pt idx="2">
                  <c:v>243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63-4732-9E76-EB7BBDA3AE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2500880"/>
        <c:axId val="935652384"/>
      </c:barChart>
      <c:catAx>
        <c:axId val="892500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1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BY"/>
          </a:p>
        </c:txPr>
        <c:crossAx val="935652384"/>
        <c:crosses val="autoZero"/>
        <c:auto val="1"/>
        <c:lblAlgn val="ctr"/>
        <c:lblOffset val="100"/>
        <c:noMultiLvlLbl val="0"/>
      </c:catAx>
      <c:valAx>
        <c:axId val="935652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BY"/>
          </a:p>
        </c:txPr>
        <c:crossAx val="892500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527830160110117"/>
          <c:y val="0.87267144277543007"/>
          <c:w val="0.5694433113724765"/>
          <c:h val="7.0745925419338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BY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5008662480374425"/>
          <c:y val="2.606910569035038E-2"/>
          <c:w val="0.6499133751962558"/>
          <c:h val="0.9073017933329707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расходы 29 742,2 тыс. рублей</c:v>
                </c:pt>
              </c:strCache>
            </c:strRef>
          </c:tx>
          <c:dPt>
            <c:idx val="0"/>
            <c:bubble3D val="0"/>
            <c:explosion val="24"/>
            <c:spPr>
              <a:solidFill>
                <a:srgbClr val="FFFF00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EB29-423A-8B85-57EEB7B10415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EB29-423A-8B85-57EEB7B10415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EB29-423A-8B85-57EEB7B10415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EB29-423A-8B85-57EEB7B10415}"/>
              </c:ext>
            </c:extLst>
          </c:dPt>
          <c:dPt>
            <c:idx val="4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EB29-423A-8B85-57EEB7B10415}"/>
              </c:ext>
            </c:extLst>
          </c:dPt>
          <c:dPt>
            <c:idx val="5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EB29-423A-8B85-57EEB7B10415}"/>
              </c:ext>
            </c:extLst>
          </c:dPt>
          <c:dPt>
            <c:idx val="6"/>
            <c:bubble3D val="0"/>
            <c:spPr>
              <a:solidFill>
                <a:srgbClr val="FF00FF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F-97A2-49D8-81A0-2F94FC74BE62}"/>
              </c:ext>
            </c:extLst>
          </c:dPt>
          <c:dPt>
            <c:idx val="7"/>
            <c:bubble3D val="0"/>
            <c:spPr>
              <a:solidFill>
                <a:srgbClr val="BAD70F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E-97A2-49D8-81A0-2F94FC74BE62}"/>
              </c:ext>
            </c:extLst>
          </c:dPt>
          <c:dPt>
            <c:idx val="8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0-9A2F-404A-9041-8B1572B90039}"/>
              </c:ext>
            </c:extLst>
          </c:dPt>
          <c:dPt>
            <c:idx val="9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11-9A2F-404A-9041-8B1572B90039}"/>
              </c:ext>
            </c:extLst>
          </c:dPt>
          <c:dLbls>
            <c:dLbl>
              <c:idx val="0"/>
              <c:layout>
                <c:manualLayout>
                  <c:x val="-7.3170545726732233E-2"/>
                  <c:y val="-0.2053290558039946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B29-423A-8B85-57EEB7B10415}"/>
                </c:ext>
              </c:extLst>
            </c:dLbl>
            <c:dLbl>
              <c:idx val="1"/>
              <c:layout>
                <c:manualLayout>
                  <c:x val="6.2784461887860368E-2"/>
                  <c:y val="0.2256068808478768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B29-423A-8B85-57EEB7B10415}"/>
                </c:ext>
              </c:extLst>
            </c:dLbl>
            <c:dLbl>
              <c:idx val="2"/>
              <c:layout>
                <c:manualLayout>
                  <c:x val="4.4242759640889364E-3"/>
                  <c:y val="-0.1000063092283153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B29-423A-8B85-57EEB7B10415}"/>
                </c:ext>
              </c:extLst>
            </c:dLbl>
            <c:dLbl>
              <c:idx val="3"/>
              <c:layout>
                <c:manualLayout>
                  <c:x val="-5.9061348993071092E-3"/>
                  <c:y val="-0.1243331641023332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B29-423A-8B85-57EEB7B10415}"/>
                </c:ext>
              </c:extLst>
            </c:dLbl>
            <c:dLbl>
              <c:idx val="4"/>
              <c:layout>
                <c:manualLayout>
                  <c:x val="4.3120756496021317E-2"/>
                  <c:y val="-0.1164942520844352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B29-423A-8B85-57EEB7B10415}"/>
                </c:ext>
              </c:extLst>
            </c:dLbl>
            <c:dLbl>
              <c:idx val="5"/>
              <c:layout>
                <c:manualLayout>
                  <c:x val="6.8169157856724158E-2"/>
                  <c:y val="1.567990973110694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B29-423A-8B85-57EEB7B10415}"/>
                </c:ext>
              </c:extLst>
            </c:dLbl>
            <c:dLbl>
              <c:idx val="6"/>
              <c:layout>
                <c:manualLayout>
                  <c:x val="8.8006374670531018E-2"/>
                  <c:y val="-4.270530672148337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7A2-49D8-81A0-2F94FC74BE62}"/>
                </c:ext>
              </c:extLst>
            </c:dLbl>
            <c:dLbl>
              <c:idx val="7"/>
              <c:layout>
                <c:manualLayout>
                  <c:x val="7.7111284299017063E-2"/>
                  <c:y val="-6.9085181013150828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7A2-49D8-81A0-2F94FC74BE62}"/>
                </c:ext>
              </c:extLst>
            </c:dLbl>
            <c:dLbl>
              <c:idx val="8"/>
              <c:layout>
                <c:manualLayout>
                  <c:x val="1.3470636482939708E-2"/>
                  <c:y val="4.49727110811364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BY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A2F-404A-9041-8B1572B90039}"/>
                </c:ext>
              </c:extLst>
            </c:dLbl>
            <c:dLbl>
              <c:idx val="9"/>
              <c:layout>
                <c:manualLayout>
                  <c:x val="1.6245980971128532E-2"/>
                  <c:y val="4.436516525368749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A2F-404A-9041-8B1572B900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8"/>
                <c:pt idx="0">
                  <c:v>Заработная плата с взносми (отчислениями) на социальное страхование - 19 546,3 тыс. рублей   </c:v>
                </c:pt>
                <c:pt idx="1">
                  <c:v>Коммунальные услуги - 2 462,7 тыс. рублей </c:v>
                </c:pt>
                <c:pt idx="2">
                  <c:v>Продукты питания - 434,3 тыс. рублей</c:v>
                </c:pt>
                <c:pt idx="3">
                  <c:v>Лекарственные средства и изделия медицинского назначения - 485,0 тыс. рублей</c:v>
                </c:pt>
                <c:pt idx="4">
                  <c:v>Бюджетные трансферты населению - 606,2 тыс. рублей</c:v>
                </c:pt>
                <c:pt idx="5">
                  <c:v>Другие расходы - 2 653,0 тыс. рублей</c:v>
                </c:pt>
                <c:pt idx="6">
                  <c:v>Субсидии - 3 554,7 тыс. рублей</c:v>
                </c:pt>
                <c:pt idx="7">
                  <c:v>Капитальные расходы - 360,3 тыс. рублей</c:v>
                </c:pt>
              </c:strCache>
            </c:strRef>
          </c:cat>
          <c:val>
            <c:numRef>
              <c:f>Лист1!$B$2:$B$11</c:f>
              <c:numCache>
                <c:formatCode>0.0</c:formatCode>
                <c:ptCount val="10"/>
                <c:pt idx="0">
                  <c:v>65.7</c:v>
                </c:pt>
                <c:pt idx="1">
                  <c:v>8.3000000000000007</c:v>
                </c:pt>
                <c:pt idx="2">
                  <c:v>1.5</c:v>
                </c:pt>
                <c:pt idx="3">
                  <c:v>1.6</c:v>
                </c:pt>
                <c:pt idx="4">
                  <c:v>2</c:v>
                </c:pt>
                <c:pt idx="5">
                  <c:v>8.9</c:v>
                </c:pt>
                <c:pt idx="6">
                  <c:v>12</c:v>
                </c:pt>
                <c:pt idx="7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B29-423A-8B85-57EEB7B1041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+mn-ea"/>
                <a:cs typeface="+mn-cs"/>
              </a:defRPr>
            </a:pPr>
            <a:endParaRPr lang="ru-BY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B050"/>
                </a:solidFill>
                <a:effectLst/>
                <a:latin typeface="Georgia" panose="02040502050405020303" pitchFamily="18" charset="0"/>
                <a:ea typeface="+mn-ea"/>
                <a:cs typeface="+mn-cs"/>
              </a:defRPr>
            </a:pPr>
            <a:endParaRPr lang="ru-BY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70C0"/>
                </a:solidFill>
                <a:latin typeface="Georgia" panose="02040502050405020303" pitchFamily="18" charset="0"/>
                <a:ea typeface="+mn-ea"/>
                <a:cs typeface="+mn-cs"/>
              </a:defRPr>
            </a:pPr>
            <a:endParaRPr lang="ru-BY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0000"/>
                </a:solidFill>
                <a:latin typeface="Georgia" panose="02040502050405020303" pitchFamily="18" charset="0"/>
                <a:ea typeface="+mn-ea"/>
                <a:cs typeface="+mn-cs"/>
              </a:defRPr>
            </a:pPr>
            <a:endParaRPr lang="ru-BY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Georgia" panose="02040502050405020303" pitchFamily="18" charset="0"/>
                <a:ea typeface="+mn-ea"/>
                <a:cs typeface="+mn-cs"/>
              </a:defRPr>
            </a:pPr>
            <a:endParaRPr lang="ru-BY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+mn-ea"/>
                <a:cs typeface="+mn-cs"/>
              </a:defRPr>
            </a:pPr>
            <a:endParaRPr lang="ru-BY"/>
          </a:p>
        </c:txPr>
      </c:legendEntry>
      <c:legendEntry>
        <c:idx val="6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00FF"/>
                </a:solidFill>
                <a:latin typeface="Georgia" panose="02040502050405020303" pitchFamily="18" charset="0"/>
                <a:ea typeface="+mn-ea"/>
                <a:cs typeface="+mn-cs"/>
              </a:defRPr>
            </a:pPr>
            <a:endParaRPr lang="ru-BY"/>
          </a:p>
        </c:txPr>
      </c:legendEntry>
      <c:legendEntry>
        <c:idx val="7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BAD7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+mn-ea"/>
                <a:cs typeface="+mn-cs"/>
              </a:defRPr>
            </a:pPr>
            <a:endParaRPr lang="ru-BY"/>
          </a:p>
        </c:txPr>
      </c:legendEntry>
      <c:legendEntry>
        <c:idx val="8"/>
        <c:delete val="1"/>
      </c:legendEntry>
      <c:legendEntry>
        <c:idx val="9"/>
        <c:delete val="1"/>
      </c:legendEntry>
      <c:layout>
        <c:manualLayout>
          <c:xMode val="edge"/>
          <c:yMode val="edge"/>
          <c:x val="1.0438214319060213E-3"/>
          <c:y val="3.0994475166929488E-2"/>
          <c:w val="0.34204844777999732"/>
          <c:h val="0.969005524833070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eorgia" panose="02040502050405020303" pitchFamily="18" charset="0"/>
              <a:ea typeface="+mn-ea"/>
              <a:cs typeface="+mn-cs"/>
            </a:defRPr>
          </a:pPr>
          <a:endParaRPr lang="ru-BY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</a:t>
            </a:r>
          </a:p>
        </c:rich>
      </c:tx>
      <c:layout>
        <c:manualLayout>
          <c:xMode val="edge"/>
          <c:yMode val="edge"/>
          <c:x val="0.86658274339715546"/>
          <c:y val="9.050178429256020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ru-BY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chemeClr val="bg2">
            <a:lumMod val="20000"/>
            <a:lumOff val="80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bg2">
            <a:lumMod val="20000"/>
            <a:lumOff val="80000"/>
          </a:schemeClr>
        </a:soli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9570119493694791E-2"/>
          <c:y val="1.621761415829542E-2"/>
          <c:w val="0.94042988050630516"/>
          <c:h val="0.85715708273864932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01.01.2026 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8BC-4412-8D91-D1AE9D8F09A9}"/>
                </c:ext>
              </c:extLst>
            </c:dLbl>
            <c:dLbl>
              <c:idx val="2"/>
              <c:layout>
                <c:manualLayout>
                  <c:x val="-4.6745204906564107E-4"/>
                  <c:y val="-2.043986361309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1E-48C5-908B-1B95D9A5B87C}"/>
                </c:ext>
              </c:extLst>
            </c:dLbl>
            <c:dLbl>
              <c:idx val="4"/>
              <c:layout>
                <c:manualLayout>
                  <c:x val="1.0055117526993548E-2"/>
                  <c:y val="-8.336238590339600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202-48DD-914B-1597800C0581}"/>
                </c:ext>
              </c:extLst>
            </c:dLbl>
            <c:dLbl>
              <c:idx val="5"/>
              <c:layout>
                <c:manualLayout>
                  <c:x val="1.1172352807770609E-2"/>
                  <c:y val="-4.54709175887962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1E-48C5-908B-1B95D9A5B8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900" b="1" i="0" u="none" strike="noStrike" kern="1200" baseline="0">
                    <a:solidFill>
                      <a:schemeClr val="bg1"/>
                    </a:solidFill>
                    <a:highlight>
                      <a:srgbClr val="FFCCFF"/>
                    </a:highlight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Объём совокупного долга райисполкома</c:v>
                </c:pt>
                <c:pt idx="2">
                  <c:v>прямой долг</c:v>
                </c:pt>
                <c:pt idx="4">
                  <c:v>гарантированный долг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 formatCode="0.00">
                  <c:v>3528</c:v>
                </c:pt>
                <c:pt idx="2" formatCode="0.00">
                  <c:v>3521.9</c:v>
                </c:pt>
                <c:pt idx="4" formatCode="0.00">
                  <c:v>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02-48DD-914B-1597800C058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 01.07.2026 г.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6391007112960837E-2"/>
                  <c:y val="-1.8196481524034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EF-4993-B901-A2805B465BA3}"/>
                </c:ext>
              </c:extLst>
            </c:dLbl>
            <c:dLbl>
              <c:idx val="2"/>
              <c:layout>
                <c:manualLayout>
                  <c:x val="6.2107716331479414E-2"/>
                  <c:y val="-2.94251075983384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1E-48C5-908B-1B95D9A5B87C}"/>
                </c:ext>
              </c:extLst>
            </c:dLbl>
            <c:dLbl>
              <c:idx val="4"/>
              <c:layout>
                <c:manualLayout>
                  <c:x val="3.6407971642591269E-2"/>
                  <c:y val="2.27456019050418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FEF-4993-B901-A2805B465BA3}"/>
                </c:ext>
              </c:extLst>
            </c:dLbl>
            <c:dLbl>
              <c:idx val="5"/>
              <c:layout>
                <c:manualLayout>
                  <c:x val="1.9783322821845459E-2"/>
                  <c:y val="-2.26254460731400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1E-48C5-908B-1B95D9A5B8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highlight>
                      <a:srgbClr val="FFFF00"/>
                    </a:highlight>
                    <a:latin typeface="+mn-lt"/>
                    <a:ea typeface="+mn-ea"/>
                    <a:cs typeface="+mn-cs"/>
                  </a:defRPr>
                </a:pPr>
                <a:endParaRPr lang="ru-B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Объём совокупного долга райисполкома</c:v>
                </c:pt>
                <c:pt idx="2">
                  <c:v>прямой долг</c:v>
                </c:pt>
                <c:pt idx="4">
                  <c:v>гарантированный долг 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 formatCode="0.00">
                  <c:v>3668.6</c:v>
                </c:pt>
                <c:pt idx="2" formatCode="0.00">
                  <c:v>3663.8</c:v>
                </c:pt>
                <c:pt idx="4" formatCode="0.00">
                  <c:v>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02-48DD-914B-1597800C05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box"/>
        <c:axId val="1536766831"/>
        <c:axId val="1533672927"/>
        <c:axId val="706232047"/>
      </c:bar3DChart>
      <c:catAx>
        <c:axId val="15367668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tx1">
              <a:lumMod val="85000"/>
            </a:schemeClr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>
            <a:outerShdw blurRad="50800" dist="50800" dir="5400000" algn="ctr" rotWithShape="0">
              <a:schemeClr val="tx1"/>
            </a:outerShdw>
          </a:effectLst>
        </c:spPr>
        <c:txPr>
          <a:bodyPr rot="-60000000" spcFirstLastPara="1" vertOverflow="ellipsis" vert="horz" wrap="square" anchor="ctr" anchorCtr="1"/>
          <a:lstStyle/>
          <a:p>
            <a:pPr>
              <a:defRPr sz="1400" b="1" i="1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ru-BY"/>
          </a:p>
        </c:txPr>
        <c:crossAx val="1533672927"/>
        <c:crosses val="autoZero"/>
        <c:auto val="1"/>
        <c:lblAlgn val="ctr"/>
        <c:lblOffset val="100"/>
        <c:noMultiLvlLbl val="0"/>
      </c:catAx>
      <c:valAx>
        <c:axId val="15336729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ru-BY"/>
          </a:p>
        </c:txPr>
        <c:crossAx val="1536766831"/>
        <c:crosses val="autoZero"/>
        <c:crossBetween val="between"/>
      </c:valAx>
      <c:serAx>
        <c:axId val="706232047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ru-BY"/>
          </a:p>
        </c:txPr>
        <c:crossAx val="1533672927"/>
        <c:crosses val="autoZero"/>
      </c:serAx>
      <c:spPr>
        <a:solidFill>
          <a:schemeClr val="accent3">
            <a:lumMod val="40000"/>
            <a:lumOff val="60000"/>
          </a:scheme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1" i="0" u="none" strike="noStrike" kern="1200" baseline="0">
              <a:solidFill>
                <a:schemeClr val="bg1"/>
              </a:solidFill>
              <a:latin typeface="Georgia" panose="02040502050405020303" pitchFamily="18" charset="0"/>
              <a:ea typeface="Cambria" panose="02040503050406030204" pitchFamily="18" charset="0"/>
              <a:cs typeface="+mn-cs"/>
            </a:defRPr>
          </a:pPr>
          <a:endParaRPr lang="ru-BY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3">
        <a:lumMod val="40000"/>
        <a:lumOff val="60000"/>
      </a:schemeClr>
    </a:solidFill>
    <a:ln>
      <a:noFill/>
    </a:ln>
    <a:effectLst/>
  </c:spPr>
  <c:txPr>
    <a:bodyPr/>
    <a:lstStyle/>
    <a:p>
      <a:pPr>
        <a:defRPr/>
      </a:pPr>
      <a:endParaRPr lang="ru-BY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BY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3DD2B-18EF-442A-98C5-DEEF0CEE32C0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BY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76788"/>
            <a:ext cx="5486400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2EA2CC-5F1F-4D3C-B255-37CFF6AF0DAB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517838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BY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7511A5-A18C-49E1-AB5A-6E10A7DA9453}" type="slidenum">
              <a:rPr lang="ru-BY" smtClean="0"/>
              <a:t>10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242004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54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714165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673865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0959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99039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40145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995241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4284354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124614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2956433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356925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4589295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6780071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1660718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1825153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7140064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5919446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752829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7681134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2393393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1752801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7286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5751259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2961323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8069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4309081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9568048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301720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373683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549332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419359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929393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77493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43099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2583942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53" r:id="rId1"/>
    <p:sldLayoutId id="2147484354" r:id="rId2"/>
    <p:sldLayoutId id="2147484355" r:id="rId3"/>
    <p:sldLayoutId id="2147484356" r:id="rId4"/>
    <p:sldLayoutId id="2147484357" r:id="rId5"/>
    <p:sldLayoutId id="2147484358" r:id="rId6"/>
    <p:sldLayoutId id="2147484359" r:id="rId7"/>
    <p:sldLayoutId id="2147484360" r:id="rId8"/>
    <p:sldLayoutId id="2147484361" r:id="rId9"/>
    <p:sldLayoutId id="2147484362" r:id="rId10"/>
    <p:sldLayoutId id="2147484363" r:id="rId11"/>
    <p:sldLayoutId id="2147484364" r:id="rId12"/>
    <p:sldLayoutId id="2147484365" r:id="rId13"/>
    <p:sldLayoutId id="2147484366" r:id="rId14"/>
    <p:sldLayoutId id="2147484367" r:id="rId15"/>
    <p:sldLayoutId id="2147484368" r:id="rId16"/>
    <p:sldLayoutId id="2147484369" r:id="rId17"/>
    <p:sldLayoutId id="2147484370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71EF8-3228-49A6-9B71-ADBA029A5C14}" type="datetimeFigureOut">
              <a:rPr lang="ru-BY" smtClean="0"/>
              <a:t>29.07.2026</a:t>
            </a:fld>
            <a:endParaRPr lang="ru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FD0943D-EE45-40EE-BE05-A7568BAFF91A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377386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30" r:id="rId1"/>
    <p:sldLayoutId id="2147484431" r:id="rId2"/>
    <p:sldLayoutId id="2147484432" r:id="rId3"/>
    <p:sldLayoutId id="2147484433" r:id="rId4"/>
    <p:sldLayoutId id="2147484434" r:id="rId5"/>
    <p:sldLayoutId id="2147484435" r:id="rId6"/>
    <p:sldLayoutId id="2147484436" r:id="rId7"/>
    <p:sldLayoutId id="2147484437" r:id="rId8"/>
    <p:sldLayoutId id="2147484438" r:id="rId9"/>
    <p:sldLayoutId id="2147484439" r:id="rId10"/>
    <p:sldLayoutId id="2147484440" r:id="rId11"/>
    <p:sldLayoutId id="2147484441" r:id="rId12"/>
    <p:sldLayoutId id="2147484442" r:id="rId13"/>
    <p:sldLayoutId id="2147484443" r:id="rId14"/>
    <p:sldLayoutId id="2147484444" r:id="rId15"/>
    <p:sldLayoutId id="214748444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9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0020161-597C-41AB-879B-067E34692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ctr"/>
            <a:b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Бюллетень об исполнении бюджета </a:t>
            </a:r>
            <a:b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Ушачского</a:t>
            </a:r>
            <a:r>
              <a:rPr 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за 6 месяцев 2026 года</a:t>
            </a:r>
            <a:b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b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BY" sz="2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141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61E37DCB-958C-4457-A84E-9C0C9C3CA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238" y="1"/>
            <a:ext cx="11244042" cy="587228"/>
          </a:xfrm>
        </p:spPr>
        <p:txBody>
          <a:bodyPr>
            <a:noAutofit/>
          </a:bodyPr>
          <a:lstStyle/>
          <a:p>
            <a:pPr algn="ctr"/>
            <a:r>
              <a:rPr lang="ru-RU" sz="3100" b="1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Анализ исполнения бюджета </a:t>
            </a:r>
            <a:r>
              <a:rPr lang="ru-RU" sz="3100" b="1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Ушачского</a:t>
            </a:r>
            <a:r>
              <a:rPr lang="ru-RU" sz="3100" b="1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района </a:t>
            </a:r>
            <a:br>
              <a:rPr lang="ru-RU" sz="3100" b="1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 </a:t>
            </a:r>
            <a:r>
              <a:rPr lang="ru-RU" sz="3100" b="1" dirty="0">
                <a:solidFill>
                  <a:schemeClr val="accent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расходам</a:t>
            </a:r>
            <a:r>
              <a:rPr lang="ru-RU" sz="3100" b="1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за </a:t>
            </a:r>
            <a:r>
              <a:rPr lang="en-US" sz="3100" b="1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I </a:t>
            </a:r>
            <a:r>
              <a:rPr lang="ru-RU" sz="3100" b="1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полугодие 2026 года, </a:t>
            </a:r>
            <a:r>
              <a:rPr lang="ru-RU" sz="2900" b="1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тыс. рублей</a:t>
            </a:r>
            <a:endParaRPr lang="ru-BY" sz="2900" b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70B33437-9183-40FA-8EF8-1C2D9152C5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5189708"/>
              </p:ext>
            </p:extLst>
          </p:nvPr>
        </p:nvGraphicFramePr>
        <p:xfrm>
          <a:off x="0" y="949568"/>
          <a:ext cx="12192000" cy="590843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259248">
                  <a:extLst>
                    <a:ext uri="{9D8B030D-6E8A-4147-A177-3AD203B41FA5}">
                      <a16:colId xmlns:a16="http://schemas.microsoft.com/office/drawing/2014/main" val="2148746568"/>
                    </a:ext>
                  </a:extLst>
                </a:gridCol>
                <a:gridCol w="1385180">
                  <a:extLst>
                    <a:ext uri="{9D8B030D-6E8A-4147-A177-3AD203B41FA5}">
                      <a16:colId xmlns:a16="http://schemas.microsoft.com/office/drawing/2014/main" val="3174376344"/>
                    </a:ext>
                  </a:extLst>
                </a:gridCol>
                <a:gridCol w="1339913">
                  <a:extLst>
                    <a:ext uri="{9D8B030D-6E8A-4147-A177-3AD203B41FA5}">
                      <a16:colId xmlns:a16="http://schemas.microsoft.com/office/drawing/2014/main" val="2800718976"/>
                    </a:ext>
                  </a:extLst>
                </a:gridCol>
                <a:gridCol w="1557196">
                  <a:extLst>
                    <a:ext uri="{9D8B030D-6E8A-4147-A177-3AD203B41FA5}">
                      <a16:colId xmlns:a16="http://schemas.microsoft.com/office/drawing/2014/main" val="1976211355"/>
                    </a:ext>
                  </a:extLst>
                </a:gridCol>
                <a:gridCol w="1792586">
                  <a:extLst>
                    <a:ext uri="{9D8B030D-6E8A-4147-A177-3AD203B41FA5}">
                      <a16:colId xmlns:a16="http://schemas.microsoft.com/office/drawing/2014/main" val="3451946125"/>
                    </a:ext>
                  </a:extLst>
                </a:gridCol>
                <a:gridCol w="1530035">
                  <a:extLst>
                    <a:ext uri="{9D8B030D-6E8A-4147-A177-3AD203B41FA5}">
                      <a16:colId xmlns:a16="http://schemas.microsoft.com/office/drawing/2014/main" val="2480897170"/>
                    </a:ext>
                  </a:extLst>
                </a:gridCol>
                <a:gridCol w="1327842">
                  <a:extLst>
                    <a:ext uri="{9D8B030D-6E8A-4147-A177-3AD203B41FA5}">
                      <a16:colId xmlns:a16="http://schemas.microsoft.com/office/drawing/2014/main" val="1685381198"/>
                    </a:ext>
                  </a:extLst>
                </a:gridCol>
              </a:tblGrid>
              <a:tr h="683819">
                <a:tc>
                  <a:txBody>
                    <a:bodyPr/>
                    <a:lstStyle/>
                    <a:p>
                      <a:pPr algn="ctr"/>
                      <a:r>
                        <a:rPr lang="ru-RU" sz="1300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Наименование отрасли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i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Первоначальный план на 2026</a:t>
                      </a:r>
                      <a:endParaRPr lang="ru-RU" sz="1300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i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Уточненный план на 2026</a:t>
                      </a:r>
                      <a:endParaRPr lang="ru-RU" sz="1300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Отклонение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уточ. плана к перв. (+, -)</a:t>
                      </a:r>
                      <a:endParaRPr lang="ru-RU" sz="13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i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Исполнение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i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за январь-июнь 2026</a:t>
                      </a:r>
                      <a:endParaRPr lang="ru-RU" sz="1300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i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исполнения к уточненному плану</a:t>
                      </a:r>
                      <a:endParaRPr lang="ru-RU" sz="1300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i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Структура бюджета по исполнению (%)</a:t>
                      </a:r>
                      <a:endParaRPr lang="ru-RU" sz="1300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5162822"/>
                  </a:ext>
                </a:extLst>
              </a:tr>
              <a:tr h="4190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ДОХОДЫ</a:t>
                      </a:r>
                      <a:endParaRPr lang="ru-RU" sz="2000" b="1" i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58 445,9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59 848,9</a:t>
                      </a:r>
                      <a:endParaRPr lang="ru-RU" sz="2400" b="1" i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+ 1 403,0</a:t>
                      </a:r>
                      <a:endParaRPr lang="ru-RU" sz="2400" b="1" i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29 206,9</a:t>
                      </a:r>
                      <a:endParaRPr lang="ru-RU" sz="2400" b="1" i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48,8</a:t>
                      </a:r>
                      <a:endParaRPr lang="ru-RU" sz="2400" b="1" i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2400" b="1" i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548398"/>
                  </a:ext>
                </a:extLst>
              </a:tr>
              <a:tr h="381413">
                <a:tc>
                  <a:txBody>
                    <a:bodyPr/>
                    <a:lstStyle/>
                    <a:p>
                      <a:pPr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Общегосударственные расходы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8 100,0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8 348,8</a:t>
                      </a:r>
                      <a:endParaRPr lang="ru-RU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+ 248,8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4 148,9</a:t>
                      </a:r>
                      <a:endParaRPr lang="ru-RU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49,7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13,9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1781542"/>
                  </a:ext>
                </a:extLst>
              </a:tr>
              <a:tr h="381413">
                <a:tc>
                  <a:txBody>
                    <a:bodyPr/>
                    <a:lstStyle/>
                    <a:p>
                      <a:pPr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Национальная оборона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12,1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16,5</a:t>
                      </a:r>
                      <a:endParaRPr lang="ru-RU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+ 4,4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9,3</a:t>
                      </a:r>
                      <a:endParaRPr lang="ru-RU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56,1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6940013"/>
                  </a:ext>
                </a:extLst>
              </a:tr>
              <a:tr h="391359">
                <a:tc>
                  <a:txBody>
                    <a:bodyPr/>
                    <a:lstStyle/>
                    <a:p>
                      <a:pPr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1400" b="0" i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Национальная экономика</a:t>
                      </a:r>
                      <a:endParaRPr lang="ru-RU" sz="1400" b="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1 752,6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2 077,2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+ 324,6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1 136,9</a:t>
                      </a:r>
                      <a:endParaRPr lang="ru-RU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54,7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739156"/>
                  </a:ext>
                </a:extLst>
              </a:tr>
              <a:tr h="381413">
                <a:tc>
                  <a:txBody>
                    <a:bodyPr/>
                    <a:lstStyle/>
                    <a:p>
                      <a:pPr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Охрана окружающей среды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799,5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804,5</a:t>
                      </a:r>
                      <a:endParaRPr lang="ru-RU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+ 5,0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439,5</a:t>
                      </a:r>
                      <a:endParaRPr lang="ru-RU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54,6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6059907"/>
                  </a:ext>
                </a:extLst>
              </a:tr>
              <a:tr h="4630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Жилищно-коммунальные услуги и жилищное строительство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6 823,2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7 641,2</a:t>
                      </a:r>
                      <a:endParaRPr lang="ru-RU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+ 818,0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3 349,3</a:t>
                      </a:r>
                      <a:endParaRPr lang="ru-RU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43,8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11,3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876564"/>
                  </a:ext>
                </a:extLst>
              </a:tr>
              <a:tr h="381413">
                <a:tc>
                  <a:txBody>
                    <a:bodyPr/>
                    <a:lstStyle/>
                    <a:p>
                      <a:pPr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Здравоохранение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12 088,6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12 138,6</a:t>
                      </a:r>
                      <a:endParaRPr lang="ru-RU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+ 50,0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5 741,5</a:t>
                      </a:r>
                      <a:endParaRPr lang="ru-RU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47,3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19,3</a:t>
                      </a:r>
                      <a:endParaRPr lang="ru-RU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915980"/>
                  </a:ext>
                </a:extLst>
              </a:tr>
              <a:tr h="399496">
                <a:tc>
                  <a:txBody>
                    <a:bodyPr/>
                    <a:lstStyle/>
                    <a:p>
                      <a:pPr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1400" b="0" i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Физическая культура, спорт, культура</a:t>
                      </a:r>
                      <a:endParaRPr lang="ru-RU" sz="1400" b="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6 367,2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6 363,8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- 3,4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3 053,1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48,0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10,3</a:t>
                      </a:r>
                      <a:endParaRPr lang="ru-RU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332886"/>
                  </a:ext>
                </a:extLst>
              </a:tr>
              <a:tr h="381413">
                <a:tc>
                  <a:txBody>
                    <a:bodyPr/>
                    <a:lstStyle/>
                    <a:p>
                      <a:pPr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r>
                        <a:rPr lang="ru-RU" sz="1400" b="1" i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16 813,2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16 924,4</a:t>
                      </a:r>
                      <a:endParaRPr lang="ru-RU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+ 111,2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9 345,2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55,2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31,4</a:t>
                      </a:r>
                      <a:endParaRPr lang="ru-RU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234078"/>
                  </a:ext>
                </a:extLst>
              </a:tr>
              <a:tr h="381413">
                <a:tc>
                  <a:txBody>
                    <a:bodyPr/>
                    <a:lstStyle/>
                    <a:p>
                      <a:pPr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1400" b="0" i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Социальная политика</a:t>
                      </a:r>
                      <a:endParaRPr lang="ru-RU" sz="1400" b="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5 227,5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5 172,4</a:t>
                      </a:r>
                      <a:endParaRPr lang="ru-RU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ts val="288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55,1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2 518,5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48,7</a:t>
                      </a:r>
                      <a:endParaRPr lang="ru-RU" sz="2400" b="0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8,5</a:t>
                      </a:r>
                      <a:endParaRPr lang="ru-RU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431730"/>
                  </a:ext>
                </a:extLst>
              </a:tr>
              <a:tr h="4396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РАСХОДОВ</a:t>
                      </a:r>
                      <a:endParaRPr lang="ru-RU" sz="2000" b="1" i="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b="0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57 983,9</a:t>
                      </a:r>
                      <a:endParaRPr lang="ru-RU" sz="2600" b="0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59 487,4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b="0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+ 1 503,5</a:t>
                      </a:r>
                      <a:endParaRPr lang="ru-RU" sz="2600" b="0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29 742,2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b="0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23,3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b="1" i="1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2600" b="1" i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489556"/>
                  </a:ext>
                </a:extLst>
              </a:tr>
              <a:tr h="3999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т.ч. социальная сфера</a:t>
                      </a:r>
                      <a:endParaRPr lang="ru-RU" sz="2000" b="1" i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40 496,6</a:t>
                      </a:r>
                      <a:endParaRPr lang="ru-RU" sz="2400" b="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40 599,1</a:t>
                      </a:r>
                      <a:endParaRPr lang="ru-RU" sz="24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+ 102,5</a:t>
                      </a:r>
                      <a:endParaRPr lang="ru-RU" sz="2400" b="0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20 658,3</a:t>
                      </a:r>
                      <a:endParaRPr lang="ru-RU" sz="24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50,9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69,5</a:t>
                      </a:r>
                      <a:endParaRPr lang="ru-RU" sz="24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831370"/>
                  </a:ext>
                </a:extLst>
              </a:tr>
              <a:tr h="4235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ДЕФИЦИТ (-), ПРОФИЦИТ (+)</a:t>
                      </a:r>
                      <a:endParaRPr lang="ru-RU" sz="1800" b="1" i="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rgbClr val="00B0F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+ 462,0</a:t>
                      </a:r>
                      <a:endParaRPr lang="ru-RU" sz="2400" b="0" i="1" dirty="0">
                        <a:solidFill>
                          <a:srgbClr val="00B0F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rgbClr val="00B0F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+ 361,5</a:t>
                      </a:r>
                      <a:endParaRPr lang="ru-RU" sz="2400" b="1" i="1" dirty="0">
                        <a:solidFill>
                          <a:srgbClr val="00B0F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1">
                          <a:solidFill>
                            <a:srgbClr val="00B0F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- 100,5</a:t>
                      </a:r>
                      <a:endParaRPr lang="ru-RU" sz="2400" b="0" i="1" dirty="0">
                        <a:solidFill>
                          <a:srgbClr val="00B0F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>
                          <a:solidFill>
                            <a:srgbClr val="00B0F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- 535,3</a:t>
                      </a:r>
                      <a:endParaRPr lang="ru-RU" sz="2400" b="1" i="1" dirty="0">
                        <a:solidFill>
                          <a:srgbClr val="00B0F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solidFill>
                            <a:srgbClr val="00B0F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- 148,1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solidFill>
                            <a:srgbClr val="00B0F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- 1,8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9643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5594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F256850-EBE9-4EDD-A107-6E6E7FC6CBB3}"/>
              </a:ext>
            </a:extLst>
          </p:cNvPr>
          <p:cNvSpPr txBox="1">
            <a:spLocks/>
          </p:cNvSpPr>
          <p:nvPr/>
        </p:nvSpPr>
        <p:spPr>
          <a:xfrm>
            <a:off x="58723" y="276837"/>
            <a:ext cx="12004646" cy="9725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Кредиторская, </a:t>
            </a:r>
            <a:r>
              <a:rPr lang="ru-RU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деб</a:t>
            </a:r>
            <a:r>
              <a:rPr kumimoji="0" lang="ru-RU" sz="3600" b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иторская</a:t>
            </a:r>
            <a:r>
              <a:rPr kumimoji="0" lang="ru-RU" sz="36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задолженность бюджетных организаций на 1 июля 2026 года, </a:t>
            </a:r>
            <a:r>
              <a:rPr kumimoji="0" lang="ru-RU" sz="28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тыс. рублей</a:t>
            </a:r>
          </a:p>
        </p:txBody>
      </p:sp>
      <p:graphicFrame>
        <p:nvGraphicFramePr>
          <p:cNvPr id="7" name="Объект 3">
            <a:extLst>
              <a:ext uri="{FF2B5EF4-FFF2-40B4-BE49-F238E27FC236}">
                <a16:creationId xmlns:a16="http://schemas.microsoft.com/office/drawing/2014/main" id="{3D05CF9E-AE13-4ADE-8053-B1B679A7FB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2961209"/>
              </p:ext>
            </p:extLst>
          </p:nvPr>
        </p:nvGraphicFramePr>
        <p:xfrm>
          <a:off x="134224" y="1469603"/>
          <a:ext cx="11895589" cy="5090585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tblPr>
              <a:tblGrid>
                <a:gridCol w="59728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36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30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59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29171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января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г.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июля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г.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Отклонение 01.01.2026 к 01.01.2026  (+,-)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34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lang="ru-RU" sz="2700" b="1" i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Кредиторская задолженность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500" b="1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11,8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500" b="1" i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134,6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500" b="1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+ 122,8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553144"/>
                  </a:ext>
                </a:extLst>
              </a:tr>
              <a:tr h="1021562">
                <a:tc>
                  <a:txBody>
                    <a:bodyPr/>
                    <a:lstStyle/>
                    <a:p>
                      <a:pPr algn="just"/>
                      <a:r>
                        <a:rPr lang="ru-RU" sz="2300" b="1" i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Дебиторская задолженность, всего: </a:t>
                      </a:r>
                    </a:p>
                    <a:p>
                      <a:pPr algn="just"/>
                      <a:r>
                        <a:rPr lang="ru-RU" sz="2300" b="1" i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числе: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124,8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i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112,2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- 12,6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4935658"/>
                  </a:ext>
                </a:extLst>
              </a:tr>
              <a:tr h="669930">
                <a:tc>
                  <a:txBody>
                    <a:bodyPr/>
                    <a:lstStyle/>
                    <a:p>
                      <a:pPr algn="just"/>
                      <a:r>
                        <a:rPr lang="ru-RU" sz="2200" b="1" i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просроченная, из них: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i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93,8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i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95,4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+ 1,6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05812"/>
                  </a:ext>
                </a:extLst>
              </a:tr>
              <a:tr h="66993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Ушачская ЦРБ</a:t>
                      </a:r>
                      <a:endParaRPr lang="ru-BY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2500" b="1" i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88,3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i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88,7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+ 0,4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52389"/>
                  </a:ext>
                </a:extLst>
              </a:tr>
              <a:tr h="825106">
                <a:tc>
                  <a:txBody>
                    <a:bodyPr/>
                    <a:lstStyle/>
                    <a:p>
                      <a:pPr marL="342900" marR="0" lvl="0" indent="-34290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</a:rPr>
                        <a:t>Сектор культуры райисполкома</a:t>
                      </a:r>
                      <a:endParaRPr lang="ru-BY" sz="1800" b="1" dirty="0">
                        <a:solidFill>
                          <a:schemeClr val="bg1"/>
                        </a:solidFill>
                      </a:endParaRPr>
                    </a:p>
                    <a:p>
                      <a:pPr algn="just"/>
                      <a:endParaRPr lang="ru-RU" sz="18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i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5,5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b="1" i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+ 1,2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9311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903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4397DD-6CCB-4E9E-986C-AF981E534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6540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Georgia" panose="02040502050405020303" pitchFamily="18" charset="0"/>
                <a:cs typeface="Calibri" panose="020F0502020204030204" pitchFamily="34" charset="0"/>
              </a:rPr>
              <a:t>Сравнительный анализ объёма совокупного долга райисполкома</a:t>
            </a:r>
            <a:endParaRPr lang="ru-BY" sz="3200" b="1" dirty="0">
              <a:solidFill>
                <a:schemeClr val="bg1"/>
              </a:solidFill>
              <a:latin typeface="Georgia" panose="02040502050405020303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9478DE55-6D73-46CA-87AF-BA5DB5DCB6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5546622"/>
              </p:ext>
            </p:extLst>
          </p:nvPr>
        </p:nvGraphicFramePr>
        <p:xfrm>
          <a:off x="0" y="1077362"/>
          <a:ext cx="12191999" cy="5780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88198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D602A5-1CC9-4CC4-BF94-23EB2D54C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1240326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плана собственных доходов бюджета  </a:t>
            </a:r>
            <a:b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Ушачского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за январь-июнь 2026 года</a:t>
            </a:r>
            <a:endParaRPr lang="ru-BY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A2BDCF2-09AE-4EDF-BFEB-33A7CB1E12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1226477"/>
              </p:ext>
            </p:extLst>
          </p:nvPr>
        </p:nvGraphicFramePr>
        <p:xfrm>
          <a:off x="268447" y="1282270"/>
          <a:ext cx="11476139" cy="547768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69406">
                  <a:extLst>
                    <a:ext uri="{9D8B030D-6E8A-4147-A177-3AD203B41FA5}">
                      <a16:colId xmlns:a16="http://schemas.microsoft.com/office/drawing/2014/main" val="1855873756"/>
                    </a:ext>
                  </a:extLst>
                </a:gridCol>
                <a:gridCol w="2079213">
                  <a:extLst>
                    <a:ext uri="{9D8B030D-6E8A-4147-A177-3AD203B41FA5}">
                      <a16:colId xmlns:a16="http://schemas.microsoft.com/office/drawing/2014/main" val="2003665938"/>
                    </a:ext>
                  </a:extLst>
                </a:gridCol>
                <a:gridCol w="1990945">
                  <a:extLst>
                    <a:ext uri="{9D8B030D-6E8A-4147-A177-3AD203B41FA5}">
                      <a16:colId xmlns:a16="http://schemas.microsoft.com/office/drawing/2014/main" val="1081390342"/>
                    </a:ext>
                  </a:extLst>
                </a:gridCol>
                <a:gridCol w="2030175">
                  <a:extLst>
                    <a:ext uri="{9D8B030D-6E8A-4147-A177-3AD203B41FA5}">
                      <a16:colId xmlns:a16="http://schemas.microsoft.com/office/drawing/2014/main" val="837482855"/>
                    </a:ext>
                  </a:extLst>
                </a:gridCol>
                <a:gridCol w="1594217">
                  <a:extLst>
                    <a:ext uri="{9D8B030D-6E8A-4147-A177-3AD203B41FA5}">
                      <a16:colId xmlns:a16="http://schemas.microsoft.com/office/drawing/2014/main" val="3122484406"/>
                    </a:ext>
                  </a:extLst>
                </a:gridCol>
                <a:gridCol w="1712183">
                  <a:extLst>
                    <a:ext uri="{9D8B030D-6E8A-4147-A177-3AD203B41FA5}">
                      <a16:colId xmlns:a16="http://schemas.microsoft.com/office/drawing/2014/main" val="946401387"/>
                    </a:ext>
                  </a:extLst>
                </a:gridCol>
              </a:tblGrid>
              <a:tr h="706544"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Candara" panose="020E0502030303020204" pitchFamily="34" charset="0"/>
                        </a:rPr>
                        <a:t>Наименование </a:t>
                      </a:r>
                      <a:endParaRPr lang="ru-BY" sz="2000" b="1" dirty="0">
                        <a:solidFill>
                          <a:srgbClr val="002060"/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Candara" panose="020E0502030303020204" pitchFamily="34" charset="0"/>
                        </a:rPr>
                        <a:t>Уточненный план 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Candara" panose="020E0502030303020204" pitchFamily="34" charset="0"/>
                        </a:rPr>
                        <a:t>на 2026 г., </a:t>
                      </a:r>
                      <a:br>
                        <a:rPr lang="ru-RU" sz="2000" b="1" dirty="0">
                          <a:solidFill>
                            <a:srgbClr val="002060"/>
                          </a:solidFill>
                          <a:latin typeface="Candara" panose="020E0502030303020204" pitchFamily="34" charset="0"/>
                        </a:rPr>
                      </a:b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Candara" panose="020E0502030303020204" pitchFamily="34" charset="0"/>
                        </a:rPr>
                        <a:t>тыс. руб.</a:t>
                      </a:r>
                      <a:endParaRPr lang="ru-BY" sz="2000" b="1" dirty="0">
                        <a:solidFill>
                          <a:srgbClr val="002060"/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Candara" panose="020E0502030303020204" pitchFamily="34" charset="0"/>
                        </a:rPr>
                        <a:t>План на январь-июнь 2026 г., тыс. руб.</a:t>
                      </a:r>
                      <a:endParaRPr lang="ru-BY" sz="2000" b="1" dirty="0">
                        <a:solidFill>
                          <a:srgbClr val="002060"/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Candara" panose="020E0502030303020204" pitchFamily="34" charset="0"/>
                        </a:rPr>
                        <a:t>Исполнено за январь-июнь 2026 г., </a:t>
                      </a:r>
                    </a:p>
                    <a:p>
                      <a:pPr algn="ctr"/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Candara" panose="020E0502030303020204" pitchFamily="34" charset="0"/>
                        </a:rPr>
                        <a:t>тыс. руб.</a:t>
                      </a:r>
                      <a:endParaRPr lang="ru-BY" sz="2000" b="1" dirty="0">
                        <a:solidFill>
                          <a:srgbClr val="002060"/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002060"/>
                          </a:solidFill>
                          <a:latin typeface="Candara" panose="020E0502030303020204" pitchFamily="34" charset="0"/>
                        </a:rPr>
                        <a:t>% </a:t>
                      </a:r>
                    </a:p>
                    <a:p>
                      <a:pPr algn="ctr"/>
                      <a:r>
                        <a:rPr lang="ru-RU" sz="2000" dirty="0">
                          <a:solidFill>
                            <a:srgbClr val="002060"/>
                          </a:solidFill>
                          <a:latin typeface="Candara" panose="020E0502030303020204" pitchFamily="34" charset="0"/>
                        </a:rPr>
                        <a:t>выполнения плана</a:t>
                      </a:r>
                      <a:endParaRPr lang="ru-BY" sz="2000" dirty="0">
                        <a:solidFill>
                          <a:srgbClr val="002060"/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BY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4023553"/>
                  </a:ext>
                </a:extLst>
              </a:tr>
              <a:tr h="664489"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Candara" panose="020E0502030303020204" pitchFamily="34" charset="0"/>
                        </a:rPr>
                        <a:t>годового</a:t>
                      </a:r>
                      <a:endParaRPr lang="ru-BY" sz="2000" b="1" dirty="0">
                        <a:solidFill>
                          <a:srgbClr val="002060"/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Candara" panose="020E0502030303020204" pitchFamily="34" charset="0"/>
                        </a:rPr>
                        <a:t>первого полугодия </a:t>
                      </a:r>
                      <a:endParaRPr lang="ru-BY" sz="2000" b="1" dirty="0">
                        <a:solidFill>
                          <a:srgbClr val="002060"/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5441966"/>
                  </a:ext>
                </a:extLst>
              </a:tr>
              <a:tr h="143505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Candara" panose="020E0502030303020204" pitchFamily="34" charset="0"/>
                        </a:rPr>
                        <a:t>Налоговые доходы</a:t>
                      </a:r>
                      <a:endParaRPr lang="ru-BY" sz="2000" b="1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21 213,2</a:t>
                      </a:r>
                      <a:endParaRPr lang="ru-BY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9 583,4</a:t>
                      </a:r>
                      <a:endParaRPr lang="ru-BY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9 864,3</a:t>
                      </a:r>
                      <a:endParaRPr lang="ru-BY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46,5 </a:t>
                      </a:r>
                      <a:endParaRPr lang="ru-BY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102,9</a:t>
                      </a:r>
                      <a:endParaRPr lang="ru-BY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514775"/>
                  </a:ext>
                </a:extLst>
              </a:tr>
              <a:tr h="1381581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Candara" panose="020E0502030303020204" pitchFamily="34" charset="0"/>
                        </a:rPr>
                        <a:t>Неналоговые доходы</a:t>
                      </a:r>
                      <a:endParaRPr lang="ru-BY" sz="2000" b="1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2 900,4</a:t>
                      </a:r>
                      <a:endParaRPr lang="ru-BY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1 185,3</a:t>
                      </a:r>
                      <a:endParaRPr lang="ru-BY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1 389,4</a:t>
                      </a:r>
                      <a:endParaRPr lang="ru-BY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47,9</a:t>
                      </a:r>
                      <a:endParaRPr lang="ru-BY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117,2</a:t>
                      </a:r>
                      <a:endParaRPr lang="ru-BY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374953"/>
                  </a:ext>
                </a:extLst>
              </a:tr>
              <a:tr h="125346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ВСЕГО </a:t>
                      </a:r>
                    </a:p>
                    <a:p>
                      <a:pPr algn="ctr"/>
                      <a:r>
                        <a:rPr lang="ru-RU" sz="2000" b="1" dirty="0">
                          <a:latin typeface="Candara" panose="020E0502030303020204" pitchFamily="34" charset="0"/>
                        </a:rPr>
                        <a:t>доходов </a:t>
                      </a:r>
                    </a:p>
                    <a:p>
                      <a:pPr algn="ctr"/>
                      <a:r>
                        <a:rPr lang="ru-RU" sz="2000" b="1" dirty="0">
                          <a:latin typeface="Candara" panose="020E0502030303020204" pitchFamily="34" charset="0"/>
                        </a:rPr>
                        <a:t>и поступлений</a:t>
                      </a:r>
                      <a:endParaRPr lang="ru-BY" sz="2000" b="1" dirty="0"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24 113,6</a:t>
                      </a:r>
                      <a:endParaRPr lang="ru-BY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10 768,7</a:t>
                      </a:r>
                      <a:endParaRPr lang="ru-BY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11 253,7</a:t>
                      </a:r>
                      <a:endParaRPr lang="ru-BY" sz="3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46,7</a:t>
                      </a:r>
                      <a:endParaRPr lang="ru-BY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ndara" panose="020E0502030303020204" pitchFamily="34" charset="0"/>
                        </a:rPr>
                        <a:t>104,5</a:t>
                      </a:r>
                      <a:endParaRPr lang="ru-BY" sz="3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ndara" panose="020E0502030303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7529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4875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5D47FE-EEE0-414E-91A9-43D12E9C6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123971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поступления доходов от бюджетообразующих налогоплательщиков района за январь-июнь 2026 года</a:t>
            </a:r>
            <a:endParaRPr lang="ru-BY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2C45A6-196A-4EE7-95A7-A542F8368A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BY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0978D8C-9A0B-4BFD-A1A3-BBC5F82760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3624386"/>
              </p:ext>
            </p:extLst>
          </p:nvPr>
        </p:nvGraphicFramePr>
        <p:xfrm>
          <a:off x="162962" y="1348966"/>
          <a:ext cx="11651809" cy="521479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938258">
                  <a:extLst>
                    <a:ext uri="{9D8B030D-6E8A-4147-A177-3AD203B41FA5}">
                      <a16:colId xmlns:a16="http://schemas.microsoft.com/office/drawing/2014/main" val="2236964939"/>
                    </a:ext>
                  </a:extLst>
                </a:gridCol>
                <a:gridCol w="2199992">
                  <a:extLst>
                    <a:ext uri="{9D8B030D-6E8A-4147-A177-3AD203B41FA5}">
                      <a16:colId xmlns:a16="http://schemas.microsoft.com/office/drawing/2014/main" val="2661521616"/>
                    </a:ext>
                  </a:extLst>
                </a:gridCol>
                <a:gridCol w="1810693">
                  <a:extLst>
                    <a:ext uri="{9D8B030D-6E8A-4147-A177-3AD203B41FA5}">
                      <a16:colId xmlns:a16="http://schemas.microsoft.com/office/drawing/2014/main" val="806713429"/>
                    </a:ext>
                  </a:extLst>
                </a:gridCol>
                <a:gridCol w="2160821">
                  <a:extLst>
                    <a:ext uri="{9D8B030D-6E8A-4147-A177-3AD203B41FA5}">
                      <a16:colId xmlns:a16="http://schemas.microsoft.com/office/drawing/2014/main" val="2322838869"/>
                    </a:ext>
                  </a:extLst>
                </a:gridCol>
                <a:gridCol w="1542045">
                  <a:extLst>
                    <a:ext uri="{9D8B030D-6E8A-4147-A177-3AD203B41FA5}">
                      <a16:colId xmlns:a16="http://schemas.microsoft.com/office/drawing/2014/main" val="1498273106"/>
                    </a:ext>
                  </a:extLst>
                </a:gridCol>
              </a:tblGrid>
              <a:tr h="43993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предприятия</a:t>
                      </a:r>
                      <a:endParaRPr lang="ru-BY" sz="20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2025 год</a:t>
                      </a:r>
                      <a:endParaRPr lang="ru-BY" sz="20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  <a:endParaRPr lang="ru-BY" sz="20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к 2025 году</a:t>
                      </a:r>
                      <a:endParaRPr lang="ru-BY" sz="18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195542"/>
                  </a:ext>
                </a:extLst>
              </a:tr>
              <a:tr h="695454"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(+;-)</a:t>
                      </a:r>
                      <a:endParaRPr lang="ru-BY" sz="18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роста (%)</a:t>
                      </a:r>
                      <a:endParaRPr lang="ru-BY" sz="18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0775798"/>
                  </a:ext>
                </a:extLst>
              </a:tr>
              <a:tr h="87987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Филиал Ушачское ДРСУ № 105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79 140,72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94 718,23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+ 15 577,51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119,7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7258765"/>
                  </a:ext>
                </a:extLst>
              </a:tr>
              <a:tr h="87987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 ЖКХ Ушачского района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265 145,58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400 958,74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+ 135 813,16 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151,2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772033"/>
                  </a:ext>
                </a:extLst>
              </a:tr>
              <a:tr h="9598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ГЛХУ «Ушачский лесхоз»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452 967,15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415 204,12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  <a:tab pos="410210" algn="ctr"/>
                          <a:tab pos="821055" algn="r"/>
                        </a:tabLs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- 37 763,03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91,7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5839833"/>
                  </a:ext>
                </a:extLst>
              </a:tr>
              <a:tr h="87987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 «Санаторий «Лесные озёра»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382 835,22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331 250,92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14300" algn="l"/>
                          <a:tab pos="410210" algn="ctr"/>
                          <a:tab pos="821055" algn="r"/>
                        </a:tabLs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- 51 584,30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86,5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6054830"/>
                  </a:ext>
                </a:extLst>
              </a:tr>
              <a:tr h="47993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1 180 088,67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1 242 132,01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+ 62 043,34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105,3</a:t>
                      </a:r>
                      <a:endParaRPr lang="ru-BY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65224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543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6EE113-759D-4C13-8D2D-47FEED82C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886" y="0"/>
            <a:ext cx="11822261" cy="721453"/>
          </a:xfrm>
        </p:spPr>
        <p:txBody>
          <a:bodyPr>
            <a:noAutofit/>
          </a:bodyPr>
          <a:lstStyle/>
          <a:p>
            <a:pPr algn="ctr"/>
            <a:r>
              <a:rPr lang="ru-RU" sz="3900" b="1" dirty="0">
                <a:solidFill>
                  <a:schemeClr val="tx1"/>
                </a:solidFill>
                <a:latin typeface="Corbel" panose="020B0503020204020204" pitchFamily="34" charset="0"/>
              </a:rPr>
              <a:t>Структура бюджета Ушачского района по доходам, </a:t>
            </a:r>
            <a:br>
              <a:rPr lang="ru-RU" sz="3900" b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ru-RU" sz="3900" b="1" dirty="0">
                <a:solidFill>
                  <a:schemeClr val="tx1"/>
                </a:solidFill>
                <a:latin typeface="Corbel" panose="020B0503020204020204" pitchFamily="34" charset="0"/>
              </a:rPr>
              <a:t>сложившаяся за январь-июнь 2026 года</a:t>
            </a:r>
            <a:endParaRPr lang="ru-BY" sz="39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19F76E36-F5FD-4101-98A3-393EA8A723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7662102"/>
              </p:ext>
            </p:extLst>
          </p:nvPr>
        </p:nvGraphicFramePr>
        <p:xfrm>
          <a:off x="251670" y="1392571"/>
          <a:ext cx="11617423" cy="5301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46877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C76A-8434-46C9-9289-294962FDA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71193" y="0"/>
            <a:ext cx="13758250" cy="1339913"/>
          </a:xfrm>
        </p:spPr>
        <p:txBody>
          <a:bodyPr/>
          <a:lstStyle/>
          <a:p>
            <a:pPr algn="ctr"/>
            <a:r>
              <a:rPr lang="ru-RU" b="1" i="1" dirty="0">
                <a:solidFill>
                  <a:srgbClr val="002060"/>
                </a:solidFill>
                <a:latin typeface="Georgia" panose="02040502050405020303" pitchFamily="18" charset="0"/>
              </a:rPr>
              <a:t>Анализ задолженности </a:t>
            </a:r>
            <a:br>
              <a:rPr lang="ru-RU" b="1" i="1" dirty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lang="ru-RU" b="1" i="1" dirty="0">
                <a:solidFill>
                  <a:srgbClr val="002060"/>
                </a:solidFill>
                <a:latin typeface="Georgia" panose="02040502050405020303" pitchFamily="18" charset="0"/>
              </a:rPr>
              <a:t>по платежам в бюджет</a:t>
            </a:r>
            <a:endParaRPr lang="ru-BY" b="1" i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6F1F2BDA-A74A-4D85-BDC5-1395AE5117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3421769"/>
              </p:ext>
            </p:extLst>
          </p:nvPr>
        </p:nvGraphicFramePr>
        <p:xfrm>
          <a:off x="516047" y="1195058"/>
          <a:ext cx="11072387" cy="5540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86882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D602A5-1CC9-4CC4-BF94-23EB2D54C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557" y="94024"/>
            <a:ext cx="11603053" cy="1191235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Поступление </a:t>
            </a:r>
            <a:r>
              <a:rPr lang="ru-RU" sz="3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доходо</a:t>
            </a:r>
            <a:r>
              <a:rPr lang="ru-RU" sz="3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в в бюджет Ушачского района </a:t>
            </a:r>
            <a:br>
              <a:rPr lang="ru-RU" sz="3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ru-RU" sz="3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за январь-июнь 2026 года, тыс. рублей</a:t>
            </a:r>
            <a:endParaRPr lang="ru-BY" sz="3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6D930E3F-01E4-4EB2-AD42-9095BBC56B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559237"/>
              </p:ext>
            </p:extLst>
          </p:nvPr>
        </p:nvGraphicFramePr>
        <p:xfrm>
          <a:off x="217282" y="1233183"/>
          <a:ext cx="11869093" cy="552834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45160">
                  <a:extLst>
                    <a:ext uri="{9D8B030D-6E8A-4147-A177-3AD203B41FA5}">
                      <a16:colId xmlns:a16="http://schemas.microsoft.com/office/drawing/2014/main" val="3639943578"/>
                    </a:ext>
                  </a:extLst>
                </a:gridCol>
                <a:gridCol w="1380106">
                  <a:extLst>
                    <a:ext uri="{9D8B030D-6E8A-4147-A177-3AD203B41FA5}">
                      <a16:colId xmlns:a16="http://schemas.microsoft.com/office/drawing/2014/main" val="1934588"/>
                    </a:ext>
                  </a:extLst>
                </a:gridCol>
                <a:gridCol w="1374563">
                  <a:extLst>
                    <a:ext uri="{9D8B030D-6E8A-4147-A177-3AD203B41FA5}">
                      <a16:colId xmlns:a16="http://schemas.microsoft.com/office/drawing/2014/main" val="159750214"/>
                    </a:ext>
                  </a:extLst>
                </a:gridCol>
                <a:gridCol w="1774636">
                  <a:extLst>
                    <a:ext uri="{9D8B030D-6E8A-4147-A177-3AD203B41FA5}">
                      <a16:colId xmlns:a16="http://schemas.microsoft.com/office/drawing/2014/main" val="482660542"/>
                    </a:ext>
                  </a:extLst>
                </a:gridCol>
                <a:gridCol w="1674891">
                  <a:extLst>
                    <a:ext uri="{9D8B030D-6E8A-4147-A177-3AD203B41FA5}">
                      <a16:colId xmlns:a16="http://schemas.microsoft.com/office/drawing/2014/main" val="3658923466"/>
                    </a:ext>
                  </a:extLst>
                </a:gridCol>
                <a:gridCol w="1312752">
                  <a:extLst>
                    <a:ext uri="{9D8B030D-6E8A-4147-A177-3AD203B41FA5}">
                      <a16:colId xmlns:a16="http://schemas.microsoft.com/office/drawing/2014/main" val="2323187816"/>
                    </a:ext>
                  </a:extLst>
                </a:gridCol>
                <a:gridCol w="1412341">
                  <a:extLst>
                    <a:ext uri="{9D8B030D-6E8A-4147-A177-3AD203B41FA5}">
                      <a16:colId xmlns:a16="http://schemas.microsoft.com/office/drawing/2014/main" val="3097389110"/>
                    </a:ext>
                  </a:extLst>
                </a:gridCol>
                <a:gridCol w="1294644">
                  <a:extLst>
                    <a:ext uri="{9D8B030D-6E8A-4147-A177-3AD203B41FA5}">
                      <a16:colId xmlns:a16="http://schemas.microsoft.com/office/drawing/2014/main" val="1187236650"/>
                    </a:ext>
                  </a:extLst>
                </a:gridCol>
              </a:tblGrid>
              <a:tr h="576204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endParaRPr lang="ru-BY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 </a:t>
                      </a:r>
                    </a:p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январь-июнь 2025 г.</a:t>
                      </a:r>
                      <a:endParaRPr lang="ru-BY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</a:p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</a:t>
                      </a:r>
                    </a:p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2026 г.</a:t>
                      </a:r>
                      <a:endParaRPr lang="ru-BY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Уточненный </a:t>
                      </a:r>
                    </a:p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на </a:t>
                      </a:r>
                    </a:p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январь-июнь</a:t>
                      </a:r>
                    </a:p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2026 г.</a:t>
                      </a:r>
                      <a:endParaRPr lang="ru-BY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 </a:t>
                      </a:r>
                    </a:p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январь-июнь 2026 г.</a:t>
                      </a:r>
                      <a:endParaRPr lang="ru-BY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роста к 2025 г.</a:t>
                      </a:r>
                      <a:endParaRPr lang="ru-BY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выполнения плана</a:t>
                      </a:r>
                      <a:endParaRPr lang="ru-BY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B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3102886"/>
                  </a:ext>
                </a:extLst>
              </a:tr>
              <a:tr h="834276"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BY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BY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B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BY" sz="1600" b="1" dirty="0">
                        <a:solidFill>
                          <a:schemeClr val="bg1">
                            <a:lumMod val="95000"/>
                            <a:lumOff val="5000"/>
                          </a:schemeClr>
                        </a:solidFill>
                        <a:latin typeface="Candara" panose="020E0502030303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уточненного годового</a:t>
                      </a:r>
                      <a:endParaRPr lang="ru-BY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отчетного периода</a:t>
                      </a:r>
                      <a:endParaRPr lang="ru-BY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704119"/>
                  </a:ext>
                </a:extLst>
              </a:tr>
              <a:tr h="1134845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Подоходный налог с физических лиц</a:t>
                      </a:r>
                      <a:endParaRPr lang="ru-BY" sz="16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4 508,8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11 438,3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5 447,6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5 635,0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125,0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49,3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103,4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26853"/>
                  </a:ext>
                </a:extLst>
              </a:tr>
              <a:tr h="875451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добавленную стоимость</a:t>
                      </a:r>
                      <a:endParaRPr lang="ru-BY" sz="16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2 403,5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5 553,1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2 660,6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2 722,2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113,3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49,0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102,3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858836"/>
                  </a:ext>
                </a:extLst>
              </a:tr>
              <a:tr h="616058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собственность</a:t>
                      </a:r>
                      <a:endParaRPr lang="ru-BY" sz="16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617,7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1 575,4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759,2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755,6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122,3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49,2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102,2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0217342"/>
                  </a:ext>
                </a:extLst>
              </a:tr>
              <a:tr h="875451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Компенсации расходов государства</a:t>
                      </a:r>
                      <a:endParaRPr lang="ru-BY" sz="16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791,8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1 858,4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864,5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893,8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112,9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48,1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103,4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869397"/>
                  </a:ext>
                </a:extLst>
              </a:tr>
              <a:tr h="616058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прибыль</a:t>
                      </a:r>
                      <a:endParaRPr lang="ru-BY" sz="16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183,1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1 259,3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114,7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116,7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63,7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9,3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101,7</a:t>
                      </a:r>
                      <a:endParaRPr lang="ru-BY" sz="21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1788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3192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07DC41-B453-4A0E-B9C1-2358DD134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499596" cy="1694575"/>
          </a:xfrm>
        </p:spPr>
        <p:txBody>
          <a:bodyPr>
            <a:normAutofit/>
          </a:bodyPr>
          <a:lstStyle/>
          <a:p>
            <a:pPr algn="ctr"/>
            <a:r>
              <a:rPr lang="ru-RU" sz="375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исполнения </a:t>
            </a:r>
            <a:br>
              <a:rPr lang="ru-RU" sz="375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75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местных налогов и сборов</a:t>
            </a:r>
            <a:endParaRPr lang="ru-BY" sz="375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E67ED4AE-5BBE-4CE2-B1E8-B394DE07FB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4315752"/>
              </p:ext>
            </p:extLst>
          </p:nvPr>
        </p:nvGraphicFramePr>
        <p:xfrm>
          <a:off x="271604" y="1113576"/>
          <a:ext cx="11706131" cy="5647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1711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12F5D0-3C03-4460-84FF-0305D182B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19085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выполнении задания бюджетными организациями по получению доходов от деятельности, </a:t>
            </a:r>
            <a:b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приносящей доходы по состоянию на 01.07.2026</a:t>
            </a:r>
            <a:endParaRPr lang="ru-BY" sz="3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A9717C57-D6C6-4B84-AB9F-07619094EA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7110148"/>
              </p:ext>
            </p:extLst>
          </p:nvPr>
        </p:nvGraphicFramePr>
        <p:xfrm>
          <a:off x="251670" y="1520982"/>
          <a:ext cx="11590262" cy="52321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2411">
                  <a:extLst>
                    <a:ext uri="{9D8B030D-6E8A-4147-A177-3AD203B41FA5}">
                      <a16:colId xmlns:a16="http://schemas.microsoft.com/office/drawing/2014/main" val="2037878941"/>
                    </a:ext>
                  </a:extLst>
                </a:gridCol>
                <a:gridCol w="1960687">
                  <a:extLst>
                    <a:ext uri="{9D8B030D-6E8A-4147-A177-3AD203B41FA5}">
                      <a16:colId xmlns:a16="http://schemas.microsoft.com/office/drawing/2014/main" val="4236363464"/>
                    </a:ext>
                  </a:extLst>
                </a:gridCol>
                <a:gridCol w="3102241">
                  <a:extLst>
                    <a:ext uri="{9D8B030D-6E8A-4147-A177-3AD203B41FA5}">
                      <a16:colId xmlns:a16="http://schemas.microsoft.com/office/drawing/2014/main" val="1215345935"/>
                    </a:ext>
                  </a:extLst>
                </a:gridCol>
                <a:gridCol w="2044923">
                  <a:extLst>
                    <a:ext uri="{9D8B030D-6E8A-4147-A177-3AD203B41FA5}">
                      <a16:colId xmlns:a16="http://schemas.microsoft.com/office/drawing/2014/main" val="1172571841"/>
                    </a:ext>
                  </a:extLst>
                </a:gridCol>
              </a:tblGrid>
              <a:tr h="1076571">
                <a:tc>
                  <a:txBody>
                    <a:bodyPr/>
                    <a:lstStyle/>
                    <a:p>
                      <a:endParaRPr lang="ru-BY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Задание </a:t>
                      </a:r>
                    </a:p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на 2026 год, </a:t>
                      </a:r>
                    </a:p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тыс. рублей</a:t>
                      </a:r>
                      <a:endParaRPr lang="ru-BY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Фактически поступило доходов за январь-июнь 2026 год, тыс. рублей</a:t>
                      </a:r>
                      <a:endParaRPr lang="ru-BY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% </a:t>
                      </a:r>
                    </a:p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исполнения</a:t>
                      </a:r>
                      <a:endParaRPr lang="ru-BY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2733834"/>
                  </a:ext>
                </a:extLst>
              </a:tr>
              <a:tr h="498898">
                <a:tc>
                  <a:txBody>
                    <a:bodyPr/>
                    <a:lstStyle/>
                    <a:p>
                      <a:pPr algn="ctr"/>
                      <a:r>
                        <a:rPr lang="ru-RU" sz="2100" b="1" i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Всего, в том числе:</a:t>
                      </a:r>
                      <a:endParaRPr lang="ru-BY" sz="21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2 113,0</a:t>
                      </a:r>
                      <a:endParaRPr lang="ru-BY" sz="24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1 152,4</a:t>
                      </a:r>
                      <a:endParaRPr lang="ru-BY" sz="24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54,5</a:t>
                      </a:r>
                      <a:endParaRPr lang="ru-BY" sz="2400" b="1" i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972174"/>
                  </a:ext>
                </a:extLst>
              </a:tr>
              <a:tr h="60738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Сектор спорта райисполкома</a:t>
                      </a:r>
                      <a:endParaRPr lang="ru-BY" sz="1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1 155,0</a:t>
                      </a:r>
                      <a:endParaRPr lang="ru-BY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731,1</a:t>
                      </a:r>
                      <a:endParaRPr lang="ru-BY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dirty="0">
                          <a:solidFill>
                            <a:srgbClr val="FF0000"/>
                          </a:solidFill>
                        </a:rPr>
                        <a:t>63,3</a:t>
                      </a:r>
                      <a:endParaRPr lang="ru-BY" sz="2000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971951"/>
                  </a:ext>
                </a:extLst>
              </a:tr>
              <a:tr h="60738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ЛПУ «</a:t>
                      </a:r>
                      <a:r>
                        <a:rPr lang="ru-RU" sz="1800" b="1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Ушачская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ветстанция»</a:t>
                      </a:r>
                      <a:endParaRPr lang="ru-BY" sz="1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90,0</a:t>
                      </a:r>
                      <a:endParaRPr lang="ru-BY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35,7</a:t>
                      </a:r>
                      <a:endParaRPr lang="ru-BY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dirty="0">
                          <a:solidFill>
                            <a:srgbClr val="FF0000"/>
                          </a:solidFill>
                        </a:rPr>
                        <a:t>39,6</a:t>
                      </a:r>
                      <a:endParaRPr lang="ru-BY" sz="2000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2606591"/>
                  </a:ext>
                </a:extLst>
              </a:tr>
              <a:tr h="642194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Сектор культуры райисполкома</a:t>
                      </a:r>
                      <a:endParaRPr lang="ru-BY" sz="1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135,0</a:t>
                      </a:r>
                      <a:endParaRPr lang="ru-BY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67,5</a:t>
                      </a:r>
                      <a:endParaRPr lang="ru-BY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dirty="0">
                          <a:solidFill>
                            <a:srgbClr val="FF0000"/>
                          </a:solidFill>
                        </a:rPr>
                        <a:t>50,0</a:t>
                      </a:r>
                      <a:endParaRPr lang="ru-BY" sz="2000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121702"/>
                  </a:ext>
                </a:extLst>
              </a:tr>
              <a:tr h="70370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ГУ «ТЦСОН </a:t>
                      </a:r>
                      <a:r>
                        <a:rPr lang="ru-RU" sz="1800" b="1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Ушачского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района»</a:t>
                      </a:r>
                      <a:endParaRPr lang="ru-BY" sz="1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165,0</a:t>
                      </a:r>
                      <a:endParaRPr lang="ru-BY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84,4</a:t>
                      </a:r>
                      <a:endParaRPr lang="ru-BY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dirty="0">
                          <a:solidFill>
                            <a:srgbClr val="FF0000"/>
                          </a:solidFill>
                        </a:rPr>
                        <a:t>51,2</a:t>
                      </a:r>
                      <a:endParaRPr lang="ru-BY" sz="2000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547840"/>
                  </a:ext>
                </a:extLst>
              </a:tr>
              <a:tr h="45534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УЗ «</a:t>
                      </a:r>
                      <a:r>
                        <a:rPr lang="ru-RU" sz="1800" b="1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Ушачская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ЦРБ»</a:t>
                      </a:r>
                      <a:endParaRPr lang="ru-BY" sz="1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395,0</a:t>
                      </a:r>
                      <a:endParaRPr lang="ru-BY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152,2</a:t>
                      </a:r>
                      <a:endParaRPr lang="ru-BY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dirty="0">
                          <a:solidFill>
                            <a:srgbClr val="FF0000"/>
                          </a:solidFill>
                        </a:rPr>
                        <a:t>38,5</a:t>
                      </a:r>
                      <a:endParaRPr lang="ru-BY" sz="2000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6614447"/>
                  </a:ext>
                </a:extLst>
              </a:tr>
              <a:tr h="640684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ГУДОВ</a:t>
                      </a:r>
                      <a:endParaRPr lang="ru-BY" sz="1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173,0</a:t>
                      </a:r>
                      <a:endParaRPr lang="ru-BY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81,5</a:t>
                      </a:r>
                      <a:endParaRPr lang="ru-BY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dirty="0">
                          <a:solidFill>
                            <a:srgbClr val="FF0000"/>
                          </a:solidFill>
                        </a:rPr>
                        <a:t>47,1</a:t>
                      </a:r>
                      <a:endParaRPr lang="ru-BY" sz="2000" b="1" i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07939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3613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Объект 4">
            <a:extLst>
              <a:ext uri="{FF2B5EF4-FFF2-40B4-BE49-F238E27FC236}">
                <a16:creationId xmlns:a16="http://schemas.microsoft.com/office/drawing/2014/main" id="{73D4210C-3B4A-4C55-8533-5D9E78F814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7109158"/>
              </p:ext>
            </p:extLst>
          </p:nvPr>
        </p:nvGraphicFramePr>
        <p:xfrm>
          <a:off x="92280" y="1104523"/>
          <a:ext cx="12166832" cy="5753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FA1227E-AD15-445E-9B89-627B0F34BD15}"/>
              </a:ext>
            </a:extLst>
          </p:cNvPr>
          <p:cNvSpPr/>
          <p:nvPr/>
        </p:nvSpPr>
        <p:spPr>
          <a:xfrm>
            <a:off x="763398" y="-92279"/>
            <a:ext cx="11068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бюджета за  </a:t>
            </a:r>
          </a:p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январь-июнь 2026 года по статьям расходов</a:t>
            </a:r>
          </a:p>
        </p:txBody>
      </p:sp>
    </p:spTree>
    <p:extLst>
      <p:ext uri="{BB962C8B-B14F-4D97-AF65-F5344CB8AC3E}">
        <p14:creationId xmlns:p14="http://schemas.microsoft.com/office/powerpoint/2010/main" val="3941354128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ppt/theme/theme2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6334</TotalTime>
  <Words>695</Words>
  <Application>Microsoft Office PowerPoint</Application>
  <PresentationFormat>Широкоэкранный</PresentationFormat>
  <Paragraphs>319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5" baseType="lpstr">
      <vt:lpstr>Arial</vt:lpstr>
      <vt:lpstr>Calibri</vt:lpstr>
      <vt:lpstr>Candara</vt:lpstr>
      <vt:lpstr>Century</vt:lpstr>
      <vt:lpstr>Century Gothic</vt:lpstr>
      <vt:lpstr>Corbel</vt:lpstr>
      <vt:lpstr>Georgia</vt:lpstr>
      <vt:lpstr>Lucida Sans Unicode</vt:lpstr>
      <vt:lpstr>Monotype Corsiva</vt:lpstr>
      <vt:lpstr>Times New Roman</vt:lpstr>
      <vt:lpstr>Wingdings 3</vt:lpstr>
      <vt:lpstr>Сектор</vt:lpstr>
      <vt:lpstr>Легкий дым</vt:lpstr>
      <vt:lpstr>   Бюллетень об исполнении бюджета          Ушачского района за 6 месяцев 2026 года             </vt:lpstr>
      <vt:lpstr>Исполнение плана собственных доходов бюджета                Ушачского района за январь-июнь 2026 года</vt:lpstr>
      <vt:lpstr>Анализ поступления доходов от бюджетообразующих налогоплательщиков района за январь-июнь 2026 года</vt:lpstr>
      <vt:lpstr>Структура бюджета Ушачского района по доходам,  сложившаяся за январь-июнь 2026 года</vt:lpstr>
      <vt:lpstr>Анализ задолженности  по платежам в бюджет</vt:lpstr>
      <vt:lpstr>Поступление доходов в бюджет Ушачского района  за январь-июнь 2026 года, тыс. рублей</vt:lpstr>
      <vt:lpstr>Сравнительный анализ исполнения  местных налогов и сборов</vt:lpstr>
      <vt:lpstr>Сведения о выполнении задания бюджетными организациями по получению доходов от деятельности,  приносящей доходы по состоянию на 01.07.2026</vt:lpstr>
      <vt:lpstr>Презентация PowerPoint</vt:lpstr>
      <vt:lpstr>Анализ исполнения бюджета Ушачского района  по расходам за I полугодие 2026 года, тыс. рублей</vt:lpstr>
      <vt:lpstr>Презентация PowerPoint</vt:lpstr>
      <vt:lpstr>Сравнительный анализ объёма совокупного долга райисполкома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начальника финансового отдела  Ушачского райисполкома   Романовской Татьяны Валерьевны   «Об  исполнении  бюджета района за  2019 год  и задачах по его исполнению в 2020 году»</dc:title>
  <dc:creator>Улинович Виктория Сергеевна</dc:creator>
  <cp:lastModifiedBy>Коваленко Марина Игоревна</cp:lastModifiedBy>
  <cp:revision>923</cp:revision>
  <cp:lastPrinted>2025-07-16T12:12:56Z</cp:lastPrinted>
  <dcterms:created xsi:type="dcterms:W3CDTF">2020-02-26T05:15:01Z</dcterms:created>
  <dcterms:modified xsi:type="dcterms:W3CDTF">2026-07-29T11:14:20Z</dcterms:modified>
</cp:coreProperties>
</file>