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318" r:id="rId1"/>
    <p:sldMasterId id="2147484335" r:id="rId2"/>
    <p:sldMasterId id="2147484352" r:id="rId3"/>
  </p:sldMasterIdLst>
  <p:notesMasterIdLst>
    <p:notesMasterId r:id="rId16"/>
  </p:notesMasterIdLst>
  <p:sldIdLst>
    <p:sldId id="256" r:id="rId4"/>
    <p:sldId id="320" r:id="rId5"/>
    <p:sldId id="321" r:id="rId6"/>
    <p:sldId id="332" r:id="rId7"/>
    <p:sldId id="298" r:id="rId8"/>
    <p:sldId id="323" r:id="rId9"/>
    <p:sldId id="326" r:id="rId10"/>
    <p:sldId id="329" r:id="rId11"/>
    <p:sldId id="327" r:id="rId12"/>
    <p:sldId id="267" r:id="rId13"/>
    <p:sldId id="309" r:id="rId14"/>
    <p:sldId id="276" r:id="rId15"/>
  </p:sldIdLst>
  <p:sldSz cx="12192000" cy="6858000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59BAE33-EA4B-4913-A2E7-ED4ADF4CA158}">
          <p14:sldIdLst>
            <p14:sldId id="256"/>
            <p14:sldId id="320"/>
            <p14:sldId id="321"/>
            <p14:sldId id="332"/>
            <p14:sldId id="298"/>
            <p14:sldId id="323"/>
            <p14:sldId id="326"/>
            <p14:sldId id="329"/>
            <p14:sldId id="327"/>
            <p14:sldId id="267"/>
            <p14:sldId id="309"/>
            <p14:sldId id="27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Улинович Виктория Сергеевна" initials="УВС" lastIdx="2" clrIdx="0">
    <p:extLst>
      <p:ext uri="{19B8F6BF-5375-455C-9EA6-DF929625EA0E}">
        <p15:presenceInfo xmlns:p15="http://schemas.microsoft.com/office/powerpoint/2012/main" userId="S-1-5-21-901292189-1124696768-471799982-8887" providerId="AD"/>
      </p:ext>
    </p:extLst>
  </p:cmAuthor>
  <p:cmAuthor id="2" name="Коваленко Марина Игоревна" initials="В.С." lastIdx="3" clrIdx="1">
    <p:extLst>
      <p:ext uri="{19B8F6BF-5375-455C-9EA6-DF929625EA0E}">
        <p15:presenceInfo xmlns:p15="http://schemas.microsoft.com/office/powerpoint/2012/main" userId="Коваленко Марина Игоре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99FF"/>
    <a:srgbClr val="FF0066"/>
    <a:srgbClr val="66FF66"/>
    <a:srgbClr val="000099"/>
    <a:srgbClr val="FF00FF"/>
    <a:srgbClr val="77D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51" autoAdjust="0"/>
    <p:restoredTop sz="95906" autoAdjust="0"/>
  </p:normalViewPr>
  <p:slideViewPr>
    <p:cSldViewPr snapToGrid="0">
      <p:cViewPr varScale="1">
        <p:scale>
          <a:sx n="114" d="100"/>
          <a:sy n="114" d="100"/>
        </p:scale>
        <p:origin x="666" y="1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5396045212999818"/>
          <c:y val="7.5162813810064247E-2"/>
          <c:w val="0.8423504394941268"/>
          <c:h val="0.7276271821682820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доходы составили 9 493,9 тыс. рублей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0000"/>
                    </a:schemeClr>
                  </a:gs>
                  <a:gs pos="78000">
                    <a:schemeClr val="accent1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1-1634-40C5-9C33-B44831AC7321}"/>
              </c:ext>
            </c:extLst>
          </c:dPt>
          <c:dPt>
            <c:idx val="1"/>
            <c:bubble3D val="0"/>
            <c:explosion val="8"/>
            <c:spPr>
              <a:gradFill rotWithShape="1">
                <a:gsLst>
                  <a:gs pos="0">
                    <a:schemeClr val="accent2">
                      <a:tint val="96000"/>
                      <a:lumMod val="100000"/>
                    </a:schemeClr>
                  </a:gs>
                  <a:gs pos="78000">
                    <a:schemeClr val="accent2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2-1634-40C5-9C33-B44831AC7321}"/>
              </c:ext>
            </c:extLst>
          </c:dPt>
          <c:dPt>
            <c:idx val="2"/>
            <c:bubble3D val="0"/>
            <c:explosion val="6"/>
            <c:spPr>
              <a:gradFill rotWithShape="1">
                <a:gsLst>
                  <a:gs pos="0">
                    <a:schemeClr val="accent3">
                      <a:tint val="96000"/>
                      <a:lumMod val="100000"/>
                    </a:schemeClr>
                  </a:gs>
                  <a:gs pos="78000">
                    <a:schemeClr val="accent3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3-1634-40C5-9C33-B44831AC7321}"/>
              </c:ext>
            </c:extLst>
          </c:dPt>
          <c:dPt>
            <c:idx val="3"/>
            <c:bubble3D val="0"/>
            <c:explosion val="6"/>
            <c:spPr>
              <a:gradFill rotWithShape="1">
                <a:gsLst>
                  <a:gs pos="0">
                    <a:schemeClr val="accent4">
                      <a:tint val="96000"/>
                      <a:lumMod val="100000"/>
                    </a:schemeClr>
                  </a:gs>
                  <a:gs pos="78000">
                    <a:schemeClr val="accent4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4-1634-40C5-9C33-B44831AC7321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96000"/>
                      <a:lumMod val="100000"/>
                    </a:schemeClr>
                  </a:gs>
                  <a:gs pos="78000">
                    <a:schemeClr val="accent5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5-1634-40C5-9C33-B44831AC7321}"/>
              </c:ext>
            </c:extLst>
          </c:dPt>
          <c:dPt>
            <c:idx val="5"/>
            <c:bubble3D val="0"/>
            <c:explosion val="10"/>
            <c:spPr>
              <a:gradFill rotWithShape="1">
                <a:gsLst>
                  <a:gs pos="0">
                    <a:schemeClr val="accent6">
                      <a:tint val="96000"/>
                      <a:lumMod val="100000"/>
                    </a:schemeClr>
                  </a:gs>
                  <a:gs pos="78000">
                    <a:schemeClr val="accent6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B-BC8C-404F-BA12-686DD2BBFF0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Подоходный налог - 47,5 %</c:v>
                </c:pt>
                <c:pt idx="1">
                  <c:v>Налог на прибыль - 1,9 %</c:v>
                </c:pt>
                <c:pt idx="2">
                  <c:v>Налоги на собственность - 6,5 %</c:v>
                </c:pt>
                <c:pt idx="3">
                  <c:v>НДС - 25,3 %</c:v>
                </c:pt>
                <c:pt idx="4">
                  <c:v>Компенсации расходов государства - 8,3 %</c:v>
                </c:pt>
                <c:pt idx="5">
                  <c:v>Прочие - 10,5 %</c:v>
                </c:pt>
              </c:strCache>
            </c:strRef>
          </c:cat>
          <c:val>
            <c:numRef>
              <c:f>Лист1!$B$2:$B$7</c:f>
              <c:numCache>
                <c:formatCode>0.0</c:formatCode>
                <c:ptCount val="6"/>
                <c:pt idx="0">
                  <c:v>47.5</c:v>
                </c:pt>
                <c:pt idx="1">
                  <c:v>1.9</c:v>
                </c:pt>
                <c:pt idx="2">
                  <c:v>6.5</c:v>
                </c:pt>
                <c:pt idx="3">
                  <c:v>25.3</c:v>
                </c:pt>
                <c:pt idx="4">
                  <c:v>8.3000000000000007</c:v>
                </c:pt>
                <c:pt idx="5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34-40C5-9C33-B44831AC732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</c:legendEntry>
      <c:layout>
        <c:manualLayout>
          <c:xMode val="edge"/>
          <c:yMode val="edge"/>
          <c:x val="1.0931856402233095E-3"/>
          <c:y val="0.22522019401478563"/>
          <c:w val="0.29665098705625165"/>
          <c:h val="0.713586254617426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BY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2">
        <a:lumMod val="60000"/>
        <a:lumOff val="40000"/>
      </a:schemeClr>
    </a:solidFill>
    <a:ln>
      <a:solidFill>
        <a:schemeClr val="accent2">
          <a:lumMod val="40000"/>
          <a:lumOff val="60000"/>
        </a:schemeClr>
      </a:solidFill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i="1" dirty="0"/>
              <a:t>рублей</a:t>
            </a:r>
          </a:p>
        </c:rich>
      </c:tx>
      <c:layout>
        <c:manualLayout>
          <c:xMode val="edge"/>
          <c:yMode val="edge"/>
          <c:x val="0.43866235564936013"/>
          <c:y val="6.60130704394361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title>
    <c:autoTitleDeleted val="0"/>
    <c:plotArea>
      <c:layout>
        <c:manualLayout>
          <c:layoutTarget val="inner"/>
          <c:xMode val="edge"/>
          <c:yMode val="edge"/>
          <c:x val="7.2462712060885032E-2"/>
          <c:y val="4.9644425628877921E-2"/>
          <c:w val="0.92671455772185551"/>
          <c:h val="0.695595170289769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полугодие 2024 г.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prst="angle"/>
            </a:sp3d>
          </c:spPr>
          <c:invertIfNegative val="0"/>
          <c:dLbls>
            <c:numFmt formatCode="#&quot; &quot;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1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Курортный сбор</c:v>
                </c:pt>
                <c:pt idx="1">
                  <c:v>Сбор с заготовителей</c:v>
                </c:pt>
                <c:pt idx="2">
                  <c:v>Налог за владение собаками</c:v>
                </c:pt>
              </c:strCache>
            </c:strRef>
          </c:cat>
          <c:val>
            <c:numRef>
              <c:f>Лист1!$B$2:$B$4</c:f>
              <c:numCache>
                <c:formatCode>0.00</c:formatCode>
                <c:ptCount val="3"/>
                <c:pt idx="0">
                  <c:v>95500.63</c:v>
                </c:pt>
                <c:pt idx="1">
                  <c:v>5320.37</c:v>
                </c:pt>
                <c:pt idx="2">
                  <c:v>356.1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63-4732-9E76-EB7BBDA3AEA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 полугодие 2025 г.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prst="angle"/>
            </a:sp3d>
          </c:spPr>
          <c:invertIfNegative val="0"/>
          <c:dLbls>
            <c:numFmt formatCode="#&quot; &quot;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1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highlight>
                      <a:srgbClr val="FFFF00"/>
                    </a:highlight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Курортный сбор</c:v>
                </c:pt>
                <c:pt idx="1">
                  <c:v>Сбор с заготовителей</c:v>
                </c:pt>
                <c:pt idx="2">
                  <c:v>Налог за владение собаками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3"/>
                <c:pt idx="0">
                  <c:v>158113.56</c:v>
                </c:pt>
                <c:pt idx="1">
                  <c:v>2798.72</c:v>
                </c:pt>
                <c:pt idx="2">
                  <c:v>335.6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63-4732-9E76-EB7BBDA3AE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92500880"/>
        <c:axId val="935652384"/>
      </c:barChart>
      <c:catAx>
        <c:axId val="892500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1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935652384"/>
        <c:crosses val="autoZero"/>
        <c:auto val="1"/>
        <c:lblAlgn val="ctr"/>
        <c:lblOffset val="100"/>
        <c:noMultiLvlLbl val="0"/>
      </c:catAx>
      <c:valAx>
        <c:axId val="935652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892500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527830160110117"/>
          <c:y val="0.87267144277543007"/>
          <c:w val="0.5694433113724765"/>
          <c:h val="7.0745925419338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7324401246719158"/>
          <c:y val="3.7105874508868444E-2"/>
          <c:w val="0.62675598753280837"/>
          <c:h val="0.8763987393642369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расходы 25 889,5 тыс. рублей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1-EB29-423A-8B85-57EEB7B10415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3-EB29-423A-8B85-57EEB7B10415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5-EB29-423A-8B85-57EEB7B10415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7-EB29-423A-8B85-57EEB7B10415}"/>
              </c:ext>
            </c:extLst>
          </c:dPt>
          <c:dPt>
            <c:idx val="4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9-EB29-423A-8B85-57EEB7B10415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B-EB29-423A-8B85-57EEB7B10415}"/>
              </c:ext>
            </c:extLst>
          </c:dPt>
          <c:dPt>
            <c:idx val="6"/>
            <c:bubble3D val="0"/>
            <c:spPr>
              <a:solidFill>
                <a:srgbClr val="FF00FF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F-97A2-49D8-81A0-2F94FC74BE62}"/>
              </c:ext>
            </c:extLst>
          </c:dPt>
          <c:dPt>
            <c:idx val="7"/>
            <c:bubble3D val="0"/>
            <c:spPr>
              <a:solidFill>
                <a:srgbClr val="BAD70F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E-97A2-49D8-81A0-2F94FC74BE62}"/>
              </c:ext>
            </c:extLst>
          </c:dPt>
          <c:dPt>
            <c:idx val="8"/>
            <c:bubble3D val="0"/>
            <c:spPr>
              <a:solidFill>
                <a:srgbClr val="0070C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10-9A2F-404A-9041-8B1572B90039}"/>
              </c:ext>
            </c:extLst>
          </c:dPt>
          <c:dPt>
            <c:idx val="9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11-9A2F-404A-9041-8B1572B90039}"/>
              </c:ext>
            </c:extLst>
          </c:dPt>
          <c:dLbls>
            <c:dLbl>
              <c:idx val="0"/>
              <c:layout>
                <c:manualLayout>
                  <c:x val="-7.3170545726732233E-2"/>
                  <c:y val="-0.20532905580399469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29-423A-8B85-57EEB7B10415}"/>
                </c:ext>
              </c:extLst>
            </c:dLbl>
            <c:dLbl>
              <c:idx val="1"/>
              <c:layout>
                <c:manualLayout>
                  <c:x val="3.7732741739065274E-2"/>
                  <c:y val="0.130690363409812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29-423A-8B85-57EEB7B10415}"/>
                </c:ext>
              </c:extLst>
            </c:dLbl>
            <c:dLbl>
              <c:idx val="2"/>
              <c:layout>
                <c:manualLayout>
                  <c:x val="4.4242759640889364E-3"/>
                  <c:y val="-0.1000063092283153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29-423A-8B85-57EEB7B10415}"/>
                </c:ext>
              </c:extLst>
            </c:dLbl>
            <c:dLbl>
              <c:idx val="3"/>
              <c:layout>
                <c:manualLayout>
                  <c:x val="-5.9061348993071092E-3"/>
                  <c:y val="-0.1243331641023332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B29-423A-8B85-57EEB7B10415}"/>
                </c:ext>
              </c:extLst>
            </c:dLbl>
            <c:dLbl>
              <c:idx val="4"/>
              <c:layout>
                <c:manualLayout>
                  <c:x val="9.7184882436345509E-3"/>
                  <c:y val="-5.248078683550837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B29-423A-8B85-57EEB7B10415}"/>
                </c:ext>
              </c:extLst>
            </c:dLbl>
            <c:dLbl>
              <c:idx val="5"/>
              <c:layout>
                <c:manualLayout>
                  <c:x val="6.8169157856724158E-2"/>
                  <c:y val="1.567990973110694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B29-423A-8B85-57EEB7B10415}"/>
                </c:ext>
              </c:extLst>
            </c:dLbl>
            <c:dLbl>
              <c:idx val="6"/>
              <c:layout>
                <c:manualLayout>
                  <c:x val="6.1691132658574614E-2"/>
                  <c:y val="-2.283905888560951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7A2-49D8-81A0-2F94FC74BE62}"/>
                </c:ext>
              </c:extLst>
            </c:dLbl>
            <c:dLbl>
              <c:idx val="7"/>
              <c:layout>
                <c:manualLayout>
                  <c:x val="1.9217751872712803E-2"/>
                  <c:y val="-6.9085181013150828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7A2-49D8-81A0-2F94FC74BE62}"/>
                </c:ext>
              </c:extLst>
            </c:dLbl>
            <c:dLbl>
              <c:idx val="8"/>
              <c:layout>
                <c:manualLayout>
                  <c:x val="1.3470636482939708E-2"/>
                  <c:y val="4.497271108113644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A2F-404A-9041-8B1572B90039}"/>
                </c:ext>
              </c:extLst>
            </c:dLbl>
            <c:dLbl>
              <c:idx val="9"/>
              <c:layout>
                <c:manualLayout>
                  <c:x val="1.6245980971128532E-2"/>
                  <c:y val="4.436516525368749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A2F-404A-9041-8B1572B900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Лист1!$A$2:$A$11</c:f>
              <c:strCache>
                <c:ptCount val="8"/>
                <c:pt idx="0">
                  <c:v>Заработная плата с взносми (отчислениями) на социальное страхование - 16 459,3 тыс. рублей   </c:v>
                </c:pt>
                <c:pt idx="1">
                  <c:v>Коммунальные услуги - 1 915,3 тыс. рублей </c:v>
                </c:pt>
                <c:pt idx="2">
                  <c:v>Продукты питания - 459,9 тыс. рублей</c:v>
                </c:pt>
                <c:pt idx="3">
                  <c:v>Лекарственные средства и изделия медицинского назначения - 460,3 тыс. рублей</c:v>
                </c:pt>
                <c:pt idx="4">
                  <c:v>Бюджетные трансферты населению - 611,4 тыс. рублей</c:v>
                </c:pt>
                <c:pt idx="5">
                  <c:v>Другие расходы - 1 927,9 тыс. рублей</c:v>
                </c:pt>
                <c:pt idx="6">
                  <c:v>Субсидии - 3 737,1 тыс. рублей</c:v>
                </c:pt>
                <c:pt idx="7">
                  <c:v>Капитальные расходы - 318,3 тыс. рублей</c:v>
                </c:pt>
              </c:strCache>
            </c:strRef>
          </c:cat>
          <c:val>
            <c:numRef>
              <c:f>Лист1!$B$2:$B$11</c:f>
              <c:numCache>
                <c:formatCode>0.0</c:formatCode>
                <c:ptCount val="10"/>
                <c:pt idx="0">
                  <c:v>63.6</c:v>
                </c:pt>
                <c:pt idx="1">
                  <c:v>7.4</c:v>
                </c:pt>
                <c:pt idx="2">
                  <c:v>1.8</c:v>
                </c:pt>
                <c:pt idx="3">
                  <c:v>1.8</c:v>
                </c:pt>
                <c:pt idx="4">
                  <c:v>2.4</c:v>
                </c:pt>
                <c:pt idx="5">
                  <c:v>7.4</c:v>
                </c:pt>
                <c:pt idx="6">
                  <c:v>14.4</c:v>
                </c:pt>
                <c:pt idx="7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B29-423A-8B85-57EEB7B1041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00B050"/>
                </a:solidFill>
                <a:effectLst/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0070C0"/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FF0000"/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002060"/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FF00FF"/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7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BAD7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8"/>
        <c:delete val="1"/>
      </c:legendEntry>
      <c:legendEntry>
        <c:idx val="9"/>
        <c:delete val="1"/>
      </c:legendEntry>
      <c:layout>
        <c:manualLayout>
          <c:xMode val="edge"/>
          <c:yMode val="edge"/>
          <c:x val="1.210832663158023E-2"/>
          <c:y val="1.775030994301359E-2"/>
          <c:w val="0.36605634842519685"/>
          <c:h val="0.9118373991520204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eorgia" panose="02040502050405020303" pitchFamily="18" charset="0"/>
              <a:ea typeface="+mn-ea"/>
              <a:cs typeface="+mn-cs"/>
            </a:defRPr>
          </a:pPr>
          <a:endParaRPr lang="ru-BY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b="1" i="1" dirty="0">
                <a:solidFill>
                  <a:schemeClr val="tx1"/>
                </a:solidFill>
              </a:rPr>
              <a:t>тыс. рублей</a:t>
            </a:r>
          </a:p>
        </c:rich>
      </c:tx>
      <c:layout>
        <c:manualLayout>
          <c:xMode val="edge"/>
          <c:yMode val="edge"/>
          <c:x val="0.86658274339715546"/>
          <c:y val="9.050178429256020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BY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2152062583473749E-2"/>
          <c:y val="2.7578111517604406E-2"/>
          <c:w val="0.93570628766850705"/>
          <c:h val="0.809391306020916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01.01.2025 г.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2"/>
              <c:layout>
                <c:manualLayout>
                  <c:x val="-4.6745204906564107E-4"/>
                  <c:y val="-2.0439863613098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1E-48C5-908B-1B95D9A5B87C}"/>
                </c:ext>
              </c:extLst>
            </c:dLbl>
            <c:dLbl>
              <c:idx val="4"/>
              <c:layout>
                <c:manualLayout>
                  <c:x val="1.0055117526993548E-2"/>
                  <c:y val="-8.336238590339600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202-48DD-914B-1597800C0581}"/>
                </c:ext>
              </c:extLst>
            </c:dLbl>
            <c:dLbl>
              <c:idx val="5"/>
              <c:layout>
                <c:manualLayout>
                  <c:x val="1.1172352807770609E-2"/>
                  <c:y val="-4.54709175887962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1E-48C5-908B-1B95D9A5B8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5"/>
                <c:pt idx="0">
                  <c:v>Объём совокупного долга райисполкома</c:v>
                </c:pt>
                <c:pt idx="2">
                  <c:v>прямой долг</c:v>
                </c:pt>
                <c:pt idx="4">
                  <c:v>гарантированный долг 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 formatCode="0.00">
                  <c:v>5548.6</c:v>
                </c:pt>
                <c:pt idx="2" formatCode="0.00">
                  <c:v>5536.3</c:v>
                </c:pt>
                <c:pt idx="4" formatCode="0.00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02-48DD-914B-1597800C058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01.07.2025 г.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8203985821295673E-2"/>
                  <c:y val="-5.1849381615798377E-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FEF-4993-B901-A2805B465BA3}"/>
                </c:ext>
              </c:extLst>
            </c:dLbl>
            <c:dLbl>
              <c:idx val="2"/>
              <c:layout>
                <c:manualLayout>
                  <c:x val="7.4957588675923521E-3"/>
                  <c:y val="-2.7150535287768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1E-48C5-908B-1B95D9A5B87C}"/>
                </c:ext>
              </c:extLst>
            </c:dLbl>
            <c:dLbl>
              <c:idx val="4"/>
              <c:layout>
                <c:manualLayout>
                  <c:x val="1.820398582129555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FEF-4993-B901-A2805B465BA3}"/>
                </c:ext>
              </c:extLst>
            </c:dLbl>
            <c:dLbl>
              <c:idx val="5"/>
              <c:layout>
                <c:manualLayout>
                  <c:x val="1.9783322821845459E-2"/>
                  <c:y val="-2.26254460731400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1E-48C5-908B-1B95D9A5B8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5"/>
                <c:pt idx="0">
                  <c:v>Объём совокупного долга райисполкома</c:v>
                </c:pt>
                <c:pt idx="2">
                  <c:v>прямой долг</c:v>
                </c:pt>
                <c:pt idx="4">
                  <c:v>гарантированный долг 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 formatCode="0.00">
                  <c:v>4541.6000000000004</c:v>
                </c:pt>
                <c:pt idx="2" formatCode="0.00">
                  <c:v>4529.5</c:v>
                </c:pt>
                <c:pt idx="4" formatCode="0.00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02-48DD-914B-1597800C05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1536766831"/>
        <c:axId val="1533672927"/>
        <c:axId val="0"/>
      </c:bar3DChart>
      <c:catAx>
        <c:axId val="1536766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solidFill>
            <a:schemeClr val="tx1"/>
          </a:solidFill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1" u="none" strike="noStrike" kern="1200" baseline="0">
                <a:solidFill>
                  <a:srgbClr val="7030A0"/>
                </a:solidFill>
                <a:highlight>
                  <a:srgbClr val="00FFFF"/>
                </a:highlight>
                <a:latin typeface="+mn-lt"/>
                <a:ea typeface="+mn-ea"/>
                <a:cs typeface="+mn-cs"/>
              </a:defRPr>
            </a:pPr>
            <a:endParaRPr lang="ru-BY"/>
          </a:p>
        </c:txPr>
        <c:crossAx val="1533672927"/>
        <c:crosses val="autoZero"/>
        <c:auto val="1"/>
        <c:lblAlgn val="ctr"/>
        <c:lblOffset val="100"/>
        <c:noMultiLvlLbl val="0"/>
      </c:catAx>
      <c:valAx>
        <c:axId val="15336729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15367668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800" b="1" i="1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eorgia" panose="02040502050405020303" pitchFamily="18" charset="0"/>
              <a:ea typeface="Cambria" panose="02040503050406030204" pitchFamily="18" charset="0"/>
              <a:cs typeface="+mn-cs"/>
            </a:defRPr>
          </a:pPr>
          <a:endParaRPr lang="ru-BY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BY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A3DD2B-18EF-442A-98C5-DEEF0CEE32C0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BY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76788"/>
            <a:ext cx="5486400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BY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EA2CC-5F1F-4D3C-B255-37CFF6AF0DAB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517838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49005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490826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8139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95555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2315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9938143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9171486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9610120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6734962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0620640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514982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0108399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1176353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8652312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3116022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37401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42871900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8692300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2620981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03063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537649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427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29894603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6291517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9877738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1696841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454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45892956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5751259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3736833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54933200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41935964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929393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29671322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7749333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4309962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71416557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67386591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095925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9903998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401450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99524156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428435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124614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56556982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295643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836555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99795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735374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331194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18" Type="http://schemas.openxmlformats.org/officeDocument/2006/relationships/slideLayout" Target="../slideLayouts/slideLayout5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875329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9" r:id="rId1"/>
    <p:sldLayoutId id="2147484320" r:id="rId2"/>
    <p:sldLayoutId id="2147484321" r:id="rId3"/>
    <p:sldLayoutId id="2147484322" r:id="rId4"/>
    <p:sldLayoutId id="2147484323" r:id="rId5"/>
    <p:sldLayoutId id="2147484324" r:id="rId6"/>
    <p:sldLayoutId id="2147484325" r:id="rId7"/>
    <p:sldLayoutId id="2147484326" r:id="rId8"/>
    <p:sldLayoutId id="2147484327" r:id="rId9"/>
    <p:sldLayoutId id="2147484328" r:id="rId10"/>
    <p:sldLayoutId id="2147484329" r:id="rId11"/>
    <p:sldLayoutId id="2147484330" r:id="rId12"/>
    <p:sldLayoutId id="2147484331" r:id="rId13"/>
    <p:sldLayoutId id="2147484332" r:id="rId14"/>
    <p:sldLayoutId id="2147484333" r:id="rId15"/>
    <p:sldLayoutId id="21474843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858680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6" r:id="rId1"/>
    <p:sldLayoutId id="2147484337" r:id="rId2"/>
    <p:sldLayoutId id="2147484338" r:id="rId3"/>
    <p:sldLayoutId id="2147484339" r:id="rId4"/>
    <p:sldLayoutId id="2147484340" r:id="rId5"/>
    <p:sldLayoutId id="2147484341" r:id="rId6"/>
    <p:sldLayoutId id="2147484342" r:id="rId7"/>
    <p:sldLayoutId id="2147484343" r:id="rId8"/>
    <p:sldLayoutId id="2147484344" r:id="rId9"/>
    <p:sldLayoutId id="2147484345" r:id="rId10"/>
    <p:sldLayoutId id="2147484346" r:id="rId11"/>
    <p:sldLayoutId id="2147484347" r:id="rId12"/>
    <p:sldLayoutId id="2147484348" r:id="rId13"/>
    <p:sldLayoutId id="2147484349" r:id="rId14"/>
    <p:sldLayoutId id="2147484350" r:id="rId15"/>
    <p:sldLayoutId id="21474843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0F71EF8-3228-49A6-9B71-ADBA029A5C14}" type="datetimeFigureOut">
              <a:rPr lang="ru-BY" smtClean="0"/>
              <a:t>18.08.2025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2583942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  <p:sldLayoutId id="2147484364" r:id="rId12"/>
    <p:sldLayoutId id="2147484365" r:id="rId13"/>
    <p:sldLayoutId id="2147484366" r:id="rId14"/>
    <p:sldLayoutId id="2147484367" r:id="rId15"/>
    <p:sldLayoutId id="2147484368" r:id="rId16"/>
    <p:sldLayoutId id="2147484369" r:id="rId17"/>
    <p:sldLayoutId id="2147484370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9000">
              <a:schemeClr val="bg2">
                <a:tint val="97000"/>
                <a:hueMod val="162000"/>
                <a:satMod val="200000"/>
                <a:lumMod val="124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0020161-597C-41AB-879B-067E3469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br>
              <a:rPr lang="ru-RU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b="1" i="1" u="sng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Бюллетень об исполнении бюджета </a:t>
            </a:r>
            <a:br>
              <a:rPr lang="ru-RU" sz="4000" b="1" i="1" u="sng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4000" b="1" i="1" u="sng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Ушачского</a:t>
            </a:r>
            <a:r>
              <a:rPr lang="ru-RU" sz="4000" b="1" i="1" u="sng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</a:t>
            </a:r>
            <a:r>
              <a:rPr lang="ru-RU" sz="4000" b="1" i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u="sng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 6 месяцев 2025 года</a:t>
            </a:r>
            <a:br>
              <a:rPr lang="ru-RU" b="1" dirty="0">
                <a:solidFill>
                  <a:schemeClr val="tx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b="1" dirty="0">
                <a:solidFill>
                  <a:schemeClr val="tx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tx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br>
              <a:rPr lang="ru-RU" b="1" dirty="0">
                <a:solidFill>
                  <a:schemeClr val="tx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b="1" dirty="0">
                <a:solidFill>
                  <a:schemeClr val="tx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BY" sz="2600" u="sng" dirty="0">
              <a:solidFill>
                <a:schemeClr val="tx1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141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Объект 4">
            <a:extLst>
              <a:ext uri="{FF2B5EF4-FFF2-40B4-BE49-F238E27FC236}">
                <a16:creationId xmlns:a16="http://schemas.microsoft.com/office/drawing/2014/main" id="{73D4210C-3B4A-4C55-8533-5D9E78F814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0988616"/>
              </p:ext>
            </p:extLst>
          </p:nvPr>
        </p:nvGraphicFramePr>
        <p:xfrm>
          <a:off x="126748" y="1104523"/>
          <a:ext cx="12065251" cy="5753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FA1227E-AD15-445E-9B89-627B0F34BD15}"/>
              </a:ext>
            </a:extLst>
          </p:cNvPr>
          <p:cNvSpPr/>
          <p:nvPr/>
        </p:nvSpPr>
        <p:spPr>
          <a:xfrm>
            <a:off x="706170" y="90535"/>
            <a:ext cx="107736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бюджета за  </a:t>
            </a:r>
          </a:p>
          <a:p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январь-июнь 2025 года по статьям расходов</a:t>
            </a:r>
          </a:p>
        </p:txBody>
      </p:sp>
    </p:spTree>
    <p:extLst>
      <p:ext uri="{BB962C8B-B14F-4D97-AF65-F5344CB8AC3E}">
        <p14:creationId xmlns:p14="http://schemas.microsoft.com/office/powerpoint/2010/main" val="3941354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F256850-EBE9-4EDD-A107-6E6E7FC6CBB3}"/>
              </a:ext>
            </a:extLst>
          </p:cNvPr>
          <p:cNvSpPr txBox="1">
            <a:spLocks/>
          </p:cNvSpPr>
          <p:nvPr/>
        </p:nvSpPr>
        <p:spPr>
          <a:xfrm>
            <a:off x="58723" y="276837"/>
            <a:ext cx="12004646" cy="97254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Кредиторская, </a:t>
            </a:r>
            <a:r>
              <a:rPr lang="ru-RU" sz="3600" b="1" i="1" dirty="0" err="1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деб</a:t>
            </a:r>
            <a:r>
              <a:rPr kumimoji="0" lang="ru-RU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иторская</a:t>
            </a:r>
            <a:r>
              <a:rPr kumimoji="0" lang="ru-RU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задолженность бюджетных организаций на 1 июля 2025 года, </a:t>
            </a:r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тыс. рублей</a:t>
            </a:r>
          </a:p>
        </p:txBody>
      </p:sp>
      <p:graphicFrame>
        <p:nvGraphicFramePr>
          <p:cNvPr id="7" name="Объект 3">
            <a:extLst>
              <a:ext uri="{FF2B5EF4-FFF2-40B4-BE49-F238E27FC236}">
                <a16:creationId xmlns:a16="http://schemas.microsoft.com/office/drawing/2014/main" id="{3D05CF9E-AE13-4ADE-8053-B1B679A7FB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3786268"/>
              </p:ext>
            </p:extLst>
          </p:nvPr>
        </p:nvGraphicFramePr>
        <p:xfrm>
          <a:off x="134224" y="1603828"/>
          <a:ext cx="11912367" cy="5185302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tblPr>
              <a:tblGrid>
                <a:gridCol w="5981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62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54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293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8760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ru-RU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</a:p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января</a:t>
                      </a:r>
                    </a:p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г.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</a:p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июля</a:t>
                      </a:r>
                    </a:p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г.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 01.01.2025 к 01.01.2025  (+,-)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317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ru-RU" sz="2700" b="1" i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Кредиторская задолженность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5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262,5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+ 260,9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553144"/>
                  </a:ext>
                </a:extLst>
              </a:tr>
              <a:tr h="839015">
                <a:tc>
                  <a:txBody>
                    <a:bodyPr/>
                    <a:lstStyle/>
                    <a:p>
                      <a:pPr algn="just"/>
                      <a:r>
                        <a:rPr lang="ru-RU" sz="2300" b="1" i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Дебиторская задолженность, всего: </a:t>
                      </a:r>
                    </a:p>
                    <a:p>
                      <a:pPr algn="just"/>
                      <a:r>
                        <a:rPr lang="ru-RU" sz="2300" b="1" i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582,4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103,9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- 456,6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935658"/>
                  </a:ext>
                </a:extLst>
              </a:tr>
              <a:tr h="550218">
                <a:tc>
                  <a:txBody>
                    <a:bodyPr/>
                    <a:lstStyle/>
                    <a:p>
                      <a:pPr algn="just"/>
                      <a:r>
                        <a:rPr lang="ru-RU" sz="2200" b="1" i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просроченная, из них: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80,1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89,1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+ 9,0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05812"/>
                  </a:ext>
                </a:extLst>
              </a:tr>
              <a:tr h="550218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</a:rPr>
                        <a:t>Ушачская ЦРБ</a:t>
                      </a:r>
                      <a:endParaRPr lang="ru-BY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57,6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83,3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+ 25,7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52389"/>
                  </a:ext>
                </a:extLst>
              </a:tr>
              <a:tr h="677665">
                <a:tc>
                  <a:txBody>
                    <a:bodyPr/>
                    <a:lstStyle/>
                    <a:p>
                      <a:pPr marL="342900" marR="0" lvl="0" indent="-34290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</a:rPr>
                        <a:t>Сектор культуры райисполкома</a:t>
                      </a:r>
                      <a:endParaRPr lang="ru-BY" sz="1800" b="1" dirty="0">
                        <a:solidFill>
                          <a:schemeClr val="bg1"/>
                        </a:solidFill>
                      </a:endParaRPr>
                    </a:p>
                    <a:p>
                      <a:pPr algn="just"/>
                      <a:endParaRPr lang="ru-RU" sz="18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5,3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5,8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+ 0,5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931119"/>
                  </a:ext>
                </a:extLst>
              </a:tr>
              <a:tr h="677665">
                <a:tc>
                  <a:txBody>
                    <a:bodyPr/>
                    <a:lstStyle/>
                    <a:p>
                      <a:pPr marL="342900" marR="0" lvl="0" indent="-34290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</a:rPr>
                        <a:t>Сектор спорта и туризма райисполкома</a:t>
                      </a:r>
                      <a:endParaRPr lang="ru-BY" sz="1800" b="1" dirty="0">
                        <a:solidFill>
                          <a:schemeClr val="bg1"/>
                        </a:solidFill>
                      </a:endParaRPr>
                    </a:p>
                    <a:p>
                      <a:pPr algn="just"/>
                      <a:endParaRPr lang="ru-RU" sz="18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17,2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3302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903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75">
          <a:fgClr>
            <a:schemeClr val="accent1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4397DD-6CCB-4E9E-986C-AF981E534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04111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tx1"/>
                </a:solidFill>
                <a:highlight>
                  <a:srgbClr val="FFFF00"/>
                </a:highlight>
                <a:latin typeface="Georgia" panose="02040502050405020303" pitchFamily="18" charset="0"/>
                <a:cs typeface="Calibri" panose="020F0502020204030204" pitchFamily="34" charset="0"/>
              </a:rPr>
              <a:t>Сравнительный анализ объёма совокупного долга райисполкома</a:t>
            </a:r>
            <a:endParaRPr lang="ru-BY" sz="3200" b="1" i="1" dirty="0">
              <a:solidFill>
                <a:schemeClr val="tx1"/>
              </a:solidFill>
              <a:highlight>
                <a:srgbClr val="FFFF00"/>
              </a:highlight>
              <a:latin typeface="Georgia" panose="02040502050405020303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9478DE55-6D73-46CA-87AF-BA5DB5DCB6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6480018"/>
              </p:ext>
            </p:extLst>
          </p:nvPr>
        </p:nvGraphicFramePr>
        <p:xfrm>
          <a:off x="99588" y="1077362"/>
          <a:ext cx="11860040" cy="558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4887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D602A5-1CC9-4CC4-BF94-23EB2D54C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1240326"/>
          </a:xfrm>
        </p:spPr>
        <p:txBody>
          <a:bodyPr>
            <a:noAutofit/>
          </a:bodyPr>
          <a:lstStyle/>
          <a:p>
            <a:pPr algn="ctr"/>
            <a:r>
              <a:rPr lang="ru-RU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плана собственных доходов бюджета Ушачского района за январь-июнь 2025 года</a:t>
            </a:r>
            <a:endParaRPr lang="ru-BY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A2BDCF2-09AE-4EDF-BFEB-33A7CB1E12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7714669"/>
              </p:ext>
            </p:extLst>
          </p:nvPr>
        </p:nvGraphicFramePr>
        <p:xfrm>
          <a:off x="268447" y="1282270"/>
          <a:ext cx="11476139" cy="547768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69406">
                  <a:extLst>
                    <a:ext uri="{9D8B030D-6E8A-4147-A177-3AD203B41FA5}">
                      <a16:colId xmlns:a16="http://schemas.microsoft.com/office/drawing/2014/main" val="1855873756"/>
                    </a:ext>
                  </a:extLst>
                </a:gridCol>
                <a:gridCol w="2079213">
                  <a:extLst>
                    <a:ext uri="{9D8B030D-6E8A-4147-A177-3AD203B41FA5}">
                      <a16:colId xmlns:a16="http://schemas.microsoft.com/office/drawing/2014/main" val="2003665938"/>
                    </a:ext>
                  </a:extLst>
                </a:gridCol>
                <a:gridCol w="1990945">
                  <a:extLst>
                    <a:ext uri="{9D8B030D-6E8A-4147-A177-3AD203B41FA5}">
                      <a16:colId xmlns:a16="http://schemas.microsoft.com/office/drawing/2014/main" val="1081390342"/>
                    </a:ext>
                  </a:extLst>
                </a:gridCol>
                <a:gridCol w="2030175">
                  <a:extLst>
                    <a:ext uri="{9D8B030D-6E8A-4147-A177-3AD203B41FA5}">
                      <a16:colId xmlns:a16="http://schemas.microsoft.com/office/drawing/2014/main" val="837482855"/>
                    </a:ext>
                  </a:extLst>
                </a:gridCol>
                <a:gridCol w="1594217">
                  <a:extLst>
                    <a:ext uri="{9D8B030D-6E8A-4147-A177-3AD203B41FA5}">
                      <a16:colId xmlns:a16="http://schemas.microsoft.com/office/drawing/2014/main" val="3122484406"/>
                    </a:ext>
                  </a:extLst>
                </a:gridCol>
                <a:gridCol w="1712183">
                  <a:extLst>
                    <a:ext uri="{9D8B030D-6E8A-4147-A177-3AD203B41FA5}">
                      <a16:colId xmlns:a16="http://schemas.microsoft.com/office/drawing/2014/main" val="946401387"/>
                    </a:ext>
                  </a:extLst>
                </a:gridCol>
              </a:tblGrid>
              <a:tr h="706544"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Наименование </a:t>
                      </a:r>
                      <a:endParaRPr lang="ru-BY" sz="2000" b="1" dirty="0">
                        <a:solidFill>
                          <a:srgbClr val="002060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Уточненный план </a:t>
                      </a:r>
                    </a:p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на 2025 г.</a:t>
                      </a:r>
                      <a:endParaRPr lang="ru-BY" sz="2000" b="1" dirty="0">
                        <a:solidFill>
                          <a:srgbClr val="002060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План на январь-июнь 2025 г.</a:t>
                      </a:r>
                      <a:endParaRPr lang="ru-BY" sz="2000" b="1" dirty="0">
                        <a:solidFill>
                          <a:srgbClr val="002060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Исполнено за январь-июнь 2025 г.</a:t>
                      </a:r>
                      <a:endParaRPr lang="ru-BY" sz="2000" b="1" dirty="0">
                        <a:solidFill>
                          <a:srgbClr val="002060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% </a:t>
                      </a:r>
                    </a:p>
                    <a:p>
                      <a:pPr algn="ctr"/>
                      <a:r>
                        <a:rPr lang="ru-RU" sz="2000" dirty="0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выполнения плана</a:t>
                      </a:r>
                      <a:endParaRPr lang="ru-BY" sz="2000" dirty="0">
                        <a:solidFill>
                          <a:srgbClr val="002060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BY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4023553"/>
                  </a:ext>
                </a:extLst>
              </a:tr>
              <a:tr h="664489"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годового</a:t>
                      </a:r>
                      <a:endParaRPr lang="ru-BY" sz="2000" b="1" dirty="0">
                        <a:solidFill>
                          <a:srgbClr val="002060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первого полугодия </a:t>
                      </a:r>
                      <a:endParaRPr lang="ru-BY" sz="2000" b="1" dirty="0">
                        <a:solidFill>
                          <a:srgbClr val="002060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35441966"/>
                  </a:ext>
                </a:extLst>
              </a:tr>
              <a:tr h="143505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Candara" panose="020E0502030303020204" pitchFamily="34" charset="0"/>
                        </a:rPr>
                        <a:t>Налоговые доходы</a:t>
                      </a:r>
                      <a:endParaRPr lang="ru-BY" sz="2000" b="1" dirty="0"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18 108,9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7 979,7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8 279,4 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45,7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103,8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6514775"/>
                  </a:ext>
                </a:extLst>
              </a:tr>
              <a:tr h="138158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Candara" panose="020E0502030303020204" pitchFamily="34" charset="0"/>
                        </a:rPr>
                        <a:t>Неналоговые доходы</a:t>
                      </a:r>
                      <a:endParaRPr lang="ru-BY" sz="2000" b="1" dirty="0"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2 543,4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1 054,3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1 214,4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47,8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115,2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0374953"/>
                  </a:ext>
                </a:extLst>
              </a:tr>
              <a:tr h="1253464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ВСЕГО </a:t>
                      </a:r>
                    </a:p>
                    <a:p>
                      <a:pPr algn="ctr"/>
                      <a:r>
                        <a:rPr lang="ru-RU" sz="2000" b="1" dirty="0">
                          <a:latin typeface="Candara" panose="020E0502030303020204" pitchFamily="34" charset="0"/>
                        </a:rPr>
                        <a:t>доходов </a:t>
                      </a:r>
                    </a:p>
                    <a:p>
                      <a:pPr algn="ctr"/>
                      <a:r>
                        <a:rPr lang="ru-RU" sz="2000" b="1" dirty="0">
                          <a:latin typeface="Candara" panose="020E0502030303020204" pitchFamily="34" charset="0"/>
                        </a:rPr>
                        <a:t>и поступлений</a:t>
                      </a:r>
                      <a:endParaRPr lang="ru-BY" sz="2000" b="1" dirty="0"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20 652,3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9 034,0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9 493,5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46,0</a:t>
                      </a:r>
                      <a:endParaRPr lang="ru-BY" sz="3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105,1</a:t>
                      </a:r>
                      <a:endParaRPr lang="ru-BY" sz="3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7529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4875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5D47FE-EEE0-414E-91A9-43D12E9C6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123971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поступления доходов от бюджетообразующих налогоплательщиков района за январь-июнь 2025 года</a:t>
            </a:r>
            <a:endParaRPr lang="ru-BY" b="1" i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F2C45A6-196A-4EE7-95A7-A542F8368A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BY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C0978D8C-9A0B-4BFD-A1A3-BBC5F82760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621016"/>
              </p:ext>
            </p:extLst>
          </p:nvPr>
        </p:nvGraphicFramePr>
        <p:xfrm>
          <a:off x="162962" y="1348966"/>
          <a:ext cx="11651809" cy="52147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938258">
                  <a:extLst>
                    <a:ext uri="{9D8B030D-6E8A-4147-A177-3AD203B41FA5}">
                      <a16:colId xmlns:a16="http://schemas.microsoft.com/office/drawing/2014/main" val="2236964939"/>
                    </a:ext>
                  </a:extLst>
                </a:gridCol>
                <a:gridCol w="2199992">
                  <a:extLst>
                    <a:ext uri="{9D8B030D-6E8A-4147-A177-3AD203B41FA5}">
                      <a16:colId xmlns:a16="http://schemas.microsoft.com/office/drawing/2014/main" val="2661521616"/>
                    </a:ext>
                  </a:extLst>
                </a:gridCol>
                <a:gridCol w="1810693">
                  <a:extLst>
                    <a:ext uri="{9D8B030D-6E8A-4147-A177-3AD203B41FA5}">
                      <a16:colId xmlns:a16="http://schemas.microsoft.com/office/drawing/2014/main" val="806713429"/>
                    </a:ext>
                  </a:extLst>
                </a:gridCol>
                <a:gridCol w="2160821">
                  <a:extLst>
                    <a:ext uri="{9D8B030D-6E8A-4147-A177-3AD203B41FA5}">
                      <a16:colId xmlns:a16="http://schemas.microsoft.com/office/drawing/2014/main" val="2322838869"/>
                    </a:ext>
                  </a:extLst>
                </a:gridCol>
                <a:gridCol w="1542045">
                  <a:extLst>
                    <a:ext uri="{9D8B030D-6E8A-4147-A177-3AD203B41FA5}">
                      <a16:colId xmlns:a16="http://schemas.microsoft.com/office/drawing/2014/main" val="1498273106"/>
                    </a:ext>
                  </a:extLst>
                </a:gridCol>
              </a:tblGrid>
              <a:tr h="43993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предприятия</a:t>
                      </a:r>
                      <a:endParaRPr lang="ru-BY" sz="18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2024 год </a:t>
                      </a:r>
                      <a:endParaRPr lang="ru-BY" sz="18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BY" sz="18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год </a:t>
                      </a:r>
                      <a:endParaRPr lang="ru-BY" sz="18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BY" sz="18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BY" sz="18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к 2024 году</a:t>
                      </a:r>
                      <a:endParaRPr lang="ru-BY" sz="18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1195542"/>
                  </a:ext>
                </a:extLst>
              </a:tr>
              <a:tr h="695454"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(+;-)</a:t>
                      </a:r>
                      <a:endParaRPr lang="ru-BY" sz="18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роста (%)</a:t>
                      </a:r>
                      <a:endParaRPr lang="ru-BY" sz="18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0775798"/>
                  </a:ext>
                </a:extLst>
              </a:tr>
              <a:tr h="8798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Филиал Ушачское ДРСУ № 105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60 994,05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79 140,72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+ 18 146,67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129,8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258765"/>
                  </a:ext>
                </a:extLst>
              </a:tr>
              <a:tr h="8798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 ЖКХ Ушачского района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331 928,78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265 145,58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- 66 783,2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79,9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772033"/>
                  </a:ext>
                </a:extLst>
              </a:tr>
              <a:tr h="9598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ГЛХУ «Ушачский лесхоз»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367 122,12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452 967,15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14300" algn="l"/>
                          <a:tab pos="410210" algn="ctr"/>
                          <a:tab pos="821055" algn="r"/>
                        </a:tabLs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+ 85 845,03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123,4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839833"/>
                  </a:ext>
                </a:extLst>
              </a:tr>
              <a:tr h="8798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 «Санаторий «Лесные озёра»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205 632,24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382 835,22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14300" algn="l"/>
                          <a:tab pos="410210" algn="ctr"/>
                          <a:tab pos="821055" algn="r"/>
                        </a:tabLs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+ 177 202,98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14300" algn="l"/>
                          <a:tab pos="410210" algn="ctr"/>
                          <a:tab pos="821055" algn="r"/>
                        </a:tabLst>
                      </a:pP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186,2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054830"/>
                  </a:ext>
                </a:extLst>
              </a:tr>
              <a:tr h="47993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965 677,19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1 180 088,67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+ 214 411,48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122,2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6522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543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6EE113-759D-4C13-8D2D-47FEED82C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886" y="0"/>
            <a:ext cx="11822261" cy="721453"/>
          </a:xfrm>
        </p:spPr>
        <p:txBody>
          <a:bodyPr>
            <a:noAutofit/>
          </a:bodyPr>
          <a:lstStyle/>
          <a:p>
            <a:pPr algn="ctr"/>
            <a:r>
              <a:rPr lang="ru-RU" sz="3500" b="1" i="1" dirty="0">
                <a:solidFill>
                  <a:schemeClr val="tx1"/>
                </a:solidFill>
                <a:highlight>
                  <a:srgbClr val="FFFF00"/>
                </a:highlight>
                <a:latin typeface="Candara" panose="020E0502030303020204" pitchFamily="34" charset="0"/>
              </a:rPr>
              <a:t>Структура бюджета Ушачского района по доходам, </a:t>
            </a:r>
            <a:br>
              <a:rPr lang="ru-RU" sz="3500" b="1" i="1" dirty="0">
                <a:solidFill>
                  <a:schemeClr val="tx1"/>
                </a:solidFill>
                <a:highlight>
                  <a:srgbClr val="FFFF00"/>
                </a:highlight>
                <a:latin typeface="Candara" panose="020E0502030303020204" pitchFamily="34" charset="0"/>
              </a:rPr>
            </a:br>
            <a:r>
              <a:rPr lang="ru-RU" sz="3500" b="1" i="1" dirty="0">
                <a:solidFill>
                  <a:schemeClr val="tx1"/>
                </a:solidFill>
                <a:highlight>
                  <a:srgbClr val="FFFF00"/>
                </a:highlight>
                <a:latin typeface="Candara" panose="020E0502030303020204" pitchFamily="34" charset="0"/>
              </a:rPr>
              <a:t>сложившаяся за январь-июнь 2025 года</a:t>
            </a:r>
            <a:endParaRPr lang="ru-BY" sz="3500" b="1" i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19F76E36-F5FD-4101-98A3-393EA8A723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3919693"/>
              </p:ext>
            </p:extLst>
          </p:nvPr>
        </p:nvGraphicFramePr>
        <p:xfrm>
          <a:off x="251670" y="1023457"/>
          <a:ext cx="11617423" cy="5670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46877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D602A5-1CC9-4CC4-BF94-23EB2D54C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557" y="94024"/>
            <a:ext cx="11603053" cy="1191235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ndara" panose="020E0502030303020204" pitchFamily="34" charset="0"/>
              </a:rPr>
              <a:t>Поступление </a:t>
            </a:r>
            <a:r>
              <a:rPr lang="ru-RU" sz="28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ndara" panose="020E0502030303020204" pitchFamily="34" charset="0"/>
              </a:rPr>
              <a:t>доходо</a:t>
            </a:r>
            <a:r>
              <a:rPr lang="ru-RU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ndara" panose="020E0502030303020204" pitchFamily="34" charset="0"/>
              </a:rPr>
              <a:t>в в бюджет Ушачского района </a:t>
            </a:r>
            <a:br>
              <a:rPr lang="ru-RU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ndara" panose="020E0502030303020204" pitchFamily="34" charset="0"/>
              </a:rPr>
            </a:br>
            <a:r>
              <a:rPr lang="ru-RU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ndara" panose="020E0502030303020204" pitchFamily="34" charset="0"/>
              </a:rPr>
              <a:t>за январь-июнь 2025 года, </a:t>
            </a:r>
            <a:r>
              <a:rPr lang="ru-RU" sz="23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ndara" panose="020E0502030303020204" pitchFamily="34" charset="0"/>
              </a:rPr>
              <a:t>тыс. рублей</a:t>
            </a:r>
            <a:endParaRPr lang="ru-BY" sz="23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Candara" panose="020E0502030303020204" pitchFamily="34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D930E3F-01E4-4EB2-AD42-9095BBC56B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324520"/>
              </p:ext>
            </p:extLst>
          </p:nvPr>
        </p:nvGraphicFramePr>
        <p:xfrm>
          <a:off x="217282" y="1041149"/>
          <a:ext cx="11869093" cy="572037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45160">
                  <a:extLst>
                    <a:ext uri="{9D8B030D-6E8A-4147-A177-3AD203B41FA5}">
                      <a16:colId xmlns:a16="http://schemas.microsoft.com/office/drawing/2014/main" val="3639943578"/>
                    </a:ext>
                  </a:extLst>
                </a:gridCol>
                <a:gridCol w="1380106">
                  <a:extLst>
                    <a:ext uri="{9D8B030D-6E8A-4147-A177-3AD203B41FA5}">
                      <a16:colId xmlns:a16="http://schemas.microsoft.com/office/drawing/2014/main" val="1934588"/>
                    </a:ext>
                  </a:extLst>
                </a:gridCol>
                <a:gridCol w="1374563">
                  <a:extLst>
                    <a:ext uri="{9D8B030D-6E8A-4147-A177-3AD203B41FA5}">
                      <a16:colId xmlns:a16="http://schemas.microsoft.com/office/drawing/2014/main" val="159750214"/>
                    </a:ext>
                  </a:extLst>
                </a:gridCol>
                <a:gridCol w="1774636">
                  <a:extLst>
                    <a:ext uri="{9D8B030D-6E8A-4147-A177-3AD203B41FA5}">
                      <a16:colId xmlns:a16="http://schemas.microsoft.com/office/drawing/2014/main" val="482660542"/>
                    </a:ext>
                  </a:extLst>
                </a:gridCol>
                <a:gridCol w="1674891">
                  <a:extLst>
                    <a:ext uri="{9D8B030D-6E8A-4147-A177-3AD203B41FA5}">
                      <a16:colId xmlns:a16="http://schemas.microsoft.com/office/drawing/2014/main" val="3658923466"/>
                    </a:ext>
                  </a:extLst>
                </a:gridCol>
                <a:gridCol w="1312752">
                  <a:extLst>
                    <a:ext uri="{9D8B030D-6E8A-4147-A177-3AD203B41FA5}">
                      <a16:colId xmlns:a16="http://schemas.microsoft.com/office/drawing/2014/main" val="2323187816"/>
                    </a:ext>
                  </a:extLst>
                </a:gridCol>
                <a:gridCol w="1412341">
                  <a:extLst>
                    <a:ext uri="{9D8B030D-6E8A-4147-A177-3AD203B41FA5}">
                      <a16:colId xmlns:a16="http://schemas.microsoft.com/office/drawing/2014/main" val="3097389110"/>
                    </a:ext>
                  </a:extLst>
                </a:gridCol>
                <a:gridCol w="1294644">
                  <a:extLst>
                    <a:ext uri="{9D8B030D-6E8A-4147-A177-3AD203B41FA5}">
                      <a16:colId xmlns:a16="http://schemas.microsoft.com/office/drawing/2014/main" val="1187236650"/>
                    </a:ext>
                  </a:extLst>
                </a:gridCol>
              </a:tblGrid>
              <a:tr h="596219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  <a:endParaRPr lang="ru-BY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</a:t>
                      </a:r>
                    </a:p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январь-июнь 2024 г.</a:t>
                      </a:r>
                      <a:endParaRPr lang="ru-BY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</a:p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</a:t>
                      </a:r>
                    </a:p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2025 г.</a:t>
                      </a:r>
                      <a:endParaRPr lang="ru-BY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</a:p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на </a:t>
                      </a:r>
                    </a:p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январь-июнь</a:t>
                      </a:r>
                    </a:p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 г.</a:t>
                      </a:r>
                      <a:endParaRPr lang="ru-BY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</a:t>
                      </a:r>
                    </a:p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январь-июнь 2025 г.</a:t>
                      </a:r>
                      <a:endParaRPr lang="ru-BY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роста к 2024 г.</a:t>
                      </a:r>
                      <a:endParaRPr lang="ru-BY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выполнения плана</a:t>
                      </a:r>
                      <a:endParaRPr lang="ru-BY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B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3102886"/>
                  </a:ext>
                </a:extLst>
              </a:tr>
              <a:tr h="863255"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BY" sz="1600" b="1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уточненного годового</a:t>
                      </a:r>
                      <a:endParaRPr lang="ru-BY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отчетного периода</a:t>
                      </a:r>
                      <a:endParaRPr lang="ru-BY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704119"/>
                  </a:ext>
                </a:extLst>
              </a:tr>
              <a:tr h="1174265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Подоходный налог с физических лиц</a:t>
                      </a:r>
                      <a:endParaRPr lang="ru-BY" sz="16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3 926,3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9 937,1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4 341,3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4 508,8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114,8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45,4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103,9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26853"/>
                  </a:ext>
                </a:extLst>
              </a:tr>
              <a:tr h="905861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добавленную стоимость</a:t>
                      </a:r>
                      <a:endParaRPr lang="ru-BY" sz="16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2 155,0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4 991,5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2 376,0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2 403,5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111,5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48,2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101,2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858836"/>
                  </a:ext>
                </a:extLst>
              </a:tr>
              <a:tr h="637458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собственность</a:t>
                      </a:r>
                      <a:endParaRPr lang="ru-BY" sz="16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514,6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1 334,3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586,6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617,7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120,0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46,3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105,3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0217342"/>
                  </a:ext>
                </a:extLst>
              </a:tr>
              <a:tr h="905861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Компенсации расходов государства</a:t>
                      </a:r>
                      <a:endParaRPr lang="ru-BY" sz="16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678,3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1 610,6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690,4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791,8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116,7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49,2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114,7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869397"/>
                  </a:ext>
                </a:extLst>
              </a:tr>
              <a:tr h="637458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прибыль</a:t>
                      </a:r>
                      <a:endParaRPr lang="ru-BY" sz="16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143,5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858,0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173,8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183,1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127,6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21,3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105,4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1788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3192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07DC41-B453-4A0E-B9C1-2358DD134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8407" y="0"/>
            <a:ext cx="10209402" cy="1475715"/>
          </a:xfrm>
        </p:spPr>
        <p:txBody>
          <a:bodyPr>
            <a:normAutofit/>
          </a:bodyPr>
          <a:lstStyle/>
          <a:p>
            <a:pPr algn="ctr"/>
            <a:r>
              <a:rPr lang="ru-RU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исполнения </a:t>
            </a:r>
            <a:br>
              <a:rPr lang="ru-RU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местных налогов и сборов</a:t>
            </a:r>
            <a:endParaRPr lang="ru-BY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E67ED4AE-5BBE-4CE2-B1E8-B394DE07FB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2961156"/>
              </p:ext>
            </p:extLst>
          </p:nvPr>
        </p:nvGraphicFramePr>
        <p:xfrm>
          <a:off x="271604" y="1113576"/>
          <a:ext cx="11706131" cy="55226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1711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61E37DCB-958C-4457-A84E-9C0C9C3CA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975" y="190123"/>
            <a:ext cx="10576123" cy="1385180"/>
          </a:xfrm>
        </p:spPr>
        <p:txBody>
          <a:bodyPr>
            <a:noAutofit/>
          </a:bodyPr>
          <a:lstStyle/>
          <a:p>
            <a:pPr algn="ctr"/>
            <a:r>
              <a:rPr lang="ru-RU" sz="3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продаже земельных участков на аукционе  </a:t>
            </a:r>
            <a:br>
              <a:rPr lang="ru-RU" sz="3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 частную собственность граждан за январь-июнь 2025 года</a:t>
            </a:r>
            <a:br>
              <a:rPr lang="ru-RU" sz="3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BY" sz="3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</a:endParaRPr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3FC81011-E687-47C7-9BF0-5452B3BFD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5550232"/>
            <a:ext cx="12376086" cy="461727"/>
          </a:xfrm>
        </p:spPr>
        <p:txBody>
          <a:bodyPr>
            <a:noAutofit/>
          </a:bodyPr>
          <a:lstStyle/>
          <a:p>
            <a:r>
              <a:rPr lang="ru-RU" sz="2300" dirty="0">
                <a:solidFill>
                  <a:schemeClr val="tx1"/>
                </a:solidFill>
                <a:latin typeface="Arial Black" panose="020B0A04020102020204" pitchFamily="34" charset="0"/>
              </a:rPr>
              <a:t>Задание Витебского облисполкома по привлечению денежных средств от продажи на аукционах земельных участков на 2025 год – 32000,0 рублей, 8 земельных участков.</a:t>
            </a:r>
            <a:endParaRPr lang="ru-BY" sz="23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70B33437-9183-40FA-8EF8-1C2D9152C584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42145754"/>
              </p:ext>
            </p:extLst>
          </p:nvPr>
        </p:nvGraphicFramePr>
        <p:xfrm>
          <a:off x="217283" y="1104524"/>
          <a:ext cx="11661529" cy="43483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774452">
                  <a:extLst>
                    <a:ext uri="{9D8B030D-6E8A-4147-A177-3AD203B41FA5}">
                      <a16:colId xmlns:a16="http://schemas.microsoft.com/office/drawing/2014/main" val="2148746568"/>
                    </a:ext>
                  </a:extLst>
                </a:gridCol>
                <a:gridCol w="1698385">
                  <a:extLst>
                    <a:ext uri="{9D8B030D-6E8A-4147-A177-3AD203B41FA5}">
                      <a16:colId xmlns:a16="http://schemas.microsoft.com/office/drawing/2014/main" val="4249250681"/>
                    </a:ext>
                  </a:extLst>
                </a:gridCol>
                <a:gridCol w="2044209">
                  <a:extLst>
                    <a:ext uri="{9D8B030D-6E8A-4147-A177-3AD203B41FA5}">
                      <a16:colId xmlns:a16="http://schemas.microsoft.com/office/drawing/2014/main" val="2560383394"/>
                    </a:ext>
                  </a:extLst>
                </a:gridCol>
                <a:gridCol w="1800631">
                  <a:extLst>
                    <a:ext uri="{9D8B030D-6E8A-4147-A177-3AD203B41FA5}">
                      <a16:colId xmlns:a16="http://schemas.microsoft.com/office/drawing/2014/main" val="3081430157"/>
                    </a:ext>
                  </a:extLst>
                </a:gridCol>
                <a:gridCol w="2343852">
                  <a:extLst>
                    <a:ext uri="{9D8B030D-6E8A-4147-A177-3AD203B41FA5}">
                      <a16:colId xmlns:a16="http://schemas.microsoft.com/office/drawing/2014/main" val="2899207596"/>
                    </a:ext>
                  </a:extLst>
                </a:gridCol>
              </a:tblGrid>
              <a:tr h="164205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сельсоветов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План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2025 год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Исполнено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январь-июнь 2025 года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850191"/>
                  </a:ext>
                </a:extLst>
              </a:tr>
              <a:tr h="12201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Сумма (руб.)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Сумма (руб.)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5162822"/>
                  </a:ext>
                </a:extLst>
              </a:tr>
              <a:tr h="743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Кубличский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000,00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3 675,0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5323165"/>
                  </a:ext>
                </a:extLst>
              </a:tr>
              <a:tr h="743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Жарский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9 000,00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2 298,51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60599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8128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61E37DCB-958C-4457-A84E-9C0C9C3CA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90" y="184558"/>
            <a:ext cx="12108110" cy="1023456"/>
          </a:xfrm>
        </p:spPr>
        <p:txBody>
          <a:bodyPr>
            <a:noAutofit/>
          </a:bodyPr>
          <a:lstStyle/>
          <a:p>
            <a:pPr algn="ctr"/>
            <a:r>
              <a:rPr lang="ru-RU" sz="3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средств самообложения в бюджеты сельских Советов за январь-июнь 2025 года</a:t>
            </a:r>
            <a:br>
              <a:rPr lang="ru-RU" sz="3000" b="1" i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BY" sz="3000" b="1" i="1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70B33437-9183-40FA-8EF8-1C2D9152C5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8254504"/>
              </p:ext>
            </p:extLst>
          </p:nvPr>
        </p:nvGraphicFramePr>
        <p:xfrm>
          <a:off x="92279" y="1232887"/>
          <a:ext cx="11962703" cy="539441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650921">
                  <a:extLst>
                    <a:ext uri="{9D8B030D-6E8A-4147-A177-3AD203B41FA5}">
                      <a16:colId xmlns:a16="http://schemas.microsoft.com/office/drawing/2014/main" val="2148746568"/>
                    </a:ext>
                  </a:extLst>
                </a:gridCol>
                <a:gridCol w="1895912">
                  <a:extLst>
                    <a:ext uri="{9D8B030D-6E8A-4147-A177-3AD203B41FA5}">
                      <a16:colId xmlns:a16="http://schemas.microsoft.com/office/drawing/2014/main" val="4249250681"/>
                    </a:ext>
                  </a:extLst>
                </a:gridCol>
                <a:gridCol w="1627464">
                  <a:extLst>
                    <a:ext uri="{9D8B030D-6E8A-4147-A177-3AD203B41FA5}">
                      <a16:colId xmlns:a16="http://schemas.microsoft.com/office/drawing/2014/main" val="2560383394"/>
                    </a:ext>
                  </a:extLst>
                </a:gridCol>
                <a:gridCol w="2097248">
                  <a:extLst>
                    <a:ext uri="{9D8B030D-6E8A-4147-A177-3AD203B41FA5}">
                      <a16:colId xmlns:a16="http://schemas.microsoft.com/office/drawing/2014/main" val="3081430157"/>
                    </a:ext>
                  </a:extLst>
                </a:gridCol>
                <a:gridCol w="1837189">
                  <a:extLst>
                    <a:ext uri="{9D8B030D-6E8A-4147-A177-3AD203B41FA5}">
                      <a16:colId xmlns:a16="http://schemas.microsoft.com/office/drawing/2014/main" val="2899207596"/>
                    </a:ext>
                  </a:extLst>
                </a:gridCol>
                <a:gridCol w="1853969">
                  <a:extLst>
                    <a:ext uri="{9D8B030D-6E8A-4147-A177-3AD203B41FA5}">
                      <a16:colId xmlns:a16="http://schemas.microsoft.com/office/drawing/2014/main" val="425438526"/>
                    </a:ext>
                  </a:extLst>
                </a:gridCol>
              </a:tblGrid>
              <a:tr h="21865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сельсоветов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План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2025 год, рублей</a:t>
                      </a:r>
                      <a:endParaRPr lang="ru-RU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План отчетного периода, рублей</a:t>
                      </a:r>
                      <a:endParaRPr lang="ru-RU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Исполнено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январь-июнь 2025 года, рублей</a:t>
                      </a:r>
                      <a:endParaRPr lang="ru-RU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 к плану на год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 к плану отчетного периода</a:t>
                      </a:r>
                    </a:p>
                    <a:p>
                      <a:pPr algn="ctr"/>
                      <a:endParaRPr lang="ru-RU" sz="2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01850191"/>
                  </a:ext>
                </a:extLst>
              </a:tr>
              <a:tr h="4277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Великодолецкий</a:t>
                      </a:r>
                      <a:endParaRPr lang="ru-RU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1000,00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71781542"/>
                  </a:ext>
                </a:extLst>
              </a:tr>
              <a:tr h="415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Веркудский</a:t>
                      </a:r>
                      <a:endParaRPr lang="ru-RU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800,00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150,0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36940013"/>
                  </a:ext>
                </a:extLst>
              </a:tr>
              <a:tr h="3953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Глыбоченский</a:t>
                      </a:r>
                      <a:endParaRPr lang="ru-RU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700,00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120,0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43487555"/>
                  </a:ext>
                </a:extLst>
              </a:tr>
              <a:tr h="3885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Жарский</a:t>
                      </a:r>
                      <a:endParaRPr lang="ru-RU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800,00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208,69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104,3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48739156"/>
                  </a:ext>
                </a:extLst>
              </a:tr>
              <a:tr h="3885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Кубличский</a:t>
                      </a:r>
                      <a:endParaRPr lang="ru-RU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900,00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250,00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27,8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166,7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45323165"/>
                  </a:ext>
                </a:extLst>
              </a:tr>
              <a:tr h="3885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Сорочинский</a:t>
                      </a:r>
                      <a:endParaRPr lang="ru-RU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1500,00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26059907"/>
                  </a:ext>
                </a:extLst>
              </a:tr>
              <a:tr h="3885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Ушачский</a:t>
                      </a:r>
                      <a:endParaRPr lang="ru-RU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1300,00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64876564"/>
                  </a:ext>
                </a:extLst>
              </a:tr>
              <a:tr h="415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7000,00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385,00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503,69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130,8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589159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5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12F5D0-3C03-4460-84FF-0305D182B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19085"/>
          </a:xfrm>
        </p:spPr>
        <p:txBody>
          <a:bodyPr>
            <a:normAutofit/>
          </a:bodyPr>
          <a:lstStyle/>
          <a:p>
            <a:pPr algn="ctr"/>
            <a:r>
              <a:rPr lang="ru-RU" sz="3000" b="1" i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выполнении задания бюджетными организациями по получению доходов от деятельности, </a:t>
            </a:r>
            <a:br>
              <a:rPr lang="ru-RU" sz="3000" b="1" i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b="1" i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приносящей доходы по состоянию на 01.07.2025             </a:t>
            </a:r>
            <a:endParaRPr lang="ru-BY" sz="3000" b="1" i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9717C57-D6C6-4B84-AB9F-07619094EA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2462062"/>
              </p:ext>
            </p:extLst>
          </p:nvPr>
        </p:nvGraphicFramePr>
        <p:xfrm>
          <a:off x="260059" y="1520983"/>
          <a:ext cx="11581874" cy="5204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9167">
                  <a:extLst>
                    <a:ext uri="{9D8B030D-6E8A-4147-A177-3AD203B41FA5}">
                      <a16:colId xmlns:a16="http://schemas.microsoft.com/office/drawing/2014/main" val="2037878941"/>
                    </a:ext>
                  </a:extLst>
                </a:gridCol>
                <a:gridCol w="1959268">
                  <a:extLst>
                    <a:ext uri="{9D8B030D-6E8A-4147-A177-3AD203B41FA5}">
                      <a16:colId xmlns:a16="http://schemas.microsoft.com/office/drawing/2014/main" val="4236363464"/>
                    </a:ext>
                  </a:extLst>
                </a:gridCol>
                <a:gridCol w="3099996">
                  <a:extLst>
                    <a:ext uri="{9D8B030D-6E8A-4147-A177-3AD203B41FA5}">
                      <a16:colId xmlns:a16="http://schemas.microsoft.com/office/drawing/2014/main" val="1215345935"/>
                    </a:ext>
                  </a:extLst>
                </a:gridCol>
                <a:gridCol w="2043443">
                  <a:extLst>
                    <a:ext uri="{9D8B030D-6E8A-4147-A177-3AD203B41FA5}">
                      <a16:colId xmlns:a16="http://schemas.microsoft.com/office/drawing/2014/main" val="1172571841"/>
                    </a:ext>
                  </a:extLst>
                </a:gridCol>
              </a:tblGrid>
              <a:tr h="1047001">
                <a:tc>
                  <a:txBody>
                    <a:bodyPr/>
                    <a:lstStyle/>
                    <a:p>
                      <a:endParaRPr lang="ru-BY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Задание </a:t>
                      </a:r>
                    </a:p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на 2025 год, </a:t>
                      </a:r>
                    </a:p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тыс. рублей</a:t>
                      </a:r>
                      <a:endParaRPr lang="ru-B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Фактически поступило доходов за январь-июнь 2025 год, тыс. рублей</a:t>
                      </a:r>
                      <a:endParaRPr lang="ru-B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% </a:t>
                      </a:r>
                    </a:p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исполнения</a:t>
                      </a:r>
                      <a:endParaRPr lang="ru-B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2733834"/>
                  </a:ext>
                </a:extLst>
              </a:tr>
              <a:tr h="485195">
                <a:tc>
                  <a:txBody>
                    <a:bodyPr/>
                    <a:lstStyle/>
                    <a:p>
                      <a:r>
                        <a:rPr lang="ru-RU" b="1" i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Всего, в том числе:</a:t>
                      </a:r>
                      <a:endParaRPr lang="ru-BY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1 634,8</a:t>
                      </a:r>
                      <a:endParaRPr lang="ru-BY" sz="2400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1 051,3</a:t>
                      </a:r>
                      <a:endParaRPr lang="ru-BY" sz="2400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64,3</a:t>
                      </a:r>
                      <a:endParaRPr lang="ru-BY" sz="2400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6972174"/>
                  </a:ext>
                </a:extLst>
              </a:tr>
              <a:tr h="590698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</a:rPr>
                        <a:t>Сектор спорта и туризма райисполкома</a:t>
                      </a:r>
                      <a:endParaRPr lang="ru-BY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810,0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602,7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>
                          <a:solidFill>
                            <a:srgbClr val="FF0000"/>
                          </a:solidFill>
                        </a:rPr>
                        <a:t>74,4</a:t>
                      </a:r>
                      <a:endParaRPr lang="ru-BY" sz="2000" b="1" i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2971951"/>
                  </a:ext>
                </a:extLst>
              </a:tr>
              <a:tr h="590698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</a:rPr>
                        <a:t>ЛПУ «Ушачская ветеринарная станция»</a:t>
                      </a:r>
                      <a:endParaRPr lang="ru-BY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82,0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43,4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>
                          <a:solidFill>
                            <a:srgbClr val="FF0000"/>
                          </a:solidFill>
                        </a:rPr>
                        <a:t>52,9</a:t>
                      </a:r>
                      <a:endParaRPr lang="ru-BY" sz="2000" b="1" i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72606591"/>
                  </a:ext>
                </a:extLst>
              </a:tr>
              <a:tr h="624555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</a:rPr>
                        <a:t>Сектор культуры райисполкома</a:t>
                      </a:r>
                      <a:endParaRPr lang="ru-BY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117,0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63,1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>
                          <a:solidFill>
                            <a:srgbClr val="FF0000"/>
                          </a:solidFill>
                        </a:rPr>
                        <a:t>53,9</a:t>
                      </a:r>
                      <a:endParaRPr lang="ru-BY" sz="2000" b="1" i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00121702"/>
                  </a:ext>
                </a:extLst>
              </a:tr>
              <a:tr h="684378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</a:rPr>
                        <a:t>ГУ «ТЦСОН Ушачского района»</a:t>
                      </a:r>
                      <a:endParaRPr lang="ru-BY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152,8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76,3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>
                          <a:solidFill>
                            <a:srgbClr val="FF0000"/>
                          </a:solidFill>
                        </a:rPr>
                        <a:t>49,9</a:t>
                      </a:r>
                      <a:endParaRPr lang="ru-BY" sz="2000" b="1" i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7547840"/>
                  </a:ext>
                </a:extLst>
              </a:tr>
              <a:tr h="442833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</a:rPr>
                        <a:t>УЗ «Ушачская ЦРБ»</a:t>
                      </a:r>
                      <a:endParaRPr lang="ru-BY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338,0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184,4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>
                          <a:solidFill>
                            <a:srgbClr val="FF0000"/>
                          </a:solidFill>
                        </a:rPr>
                        <a:t>54,6</a:t>
                      </a:r>
                      <a:endParaRPr lang="ru-BY" sz="2000" b="1" i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6614447"/>
                  </a:ext>
                </a:extLst>
              </a:tr>
              <a:tr h="623086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</a:rPr>
                        <a:t>Центр подготовки и переподготовки рабочих</a:t>
                      </a:r>
                      <a:endParaRPr lang="ru-BY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135,0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81,4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>
                          <a:solidFill>
                            <a:srgbClr val="FF0000"/>
                          </a:solidFill>
                        </a:rPr>
                        <a:t>60,3</a:t>
                      </a:r>
                      <a:endParaRPr lang="ru-BY" sz="2000" b="1" i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0793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361308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1_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5692</TotalTime>
  <Words>642</Words>
  <Application>Microsoft Office PowerPoint</Application>
  <PresentationFormat>Широкоэкранный</PresentationFormat>
  <Paragraphs>290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27" baseType="lpstr">
      <vt:lpstr>Arial</vt:lpstr>
      <vt:lpstr>Arial Black</vt:lpstr>
      <vt:lpstr>Calibri</vt:lpstr>
      <vt:lpstr>Candara</vt:lpstr>
      <vt:lpstr>Century</vt:lpstr>
      <vt:lpstr>Century Gothic</vt:lpstr>
      <vt:lpstr>Georgia</vt:lpstr>
      <vt:lpstr>Lucida Sans Unicode</vt:lpstr>
      <vt:lpstr>Monotype Corsiva</vt:lpstr>
      <vt:lpstr>Times New Roman</vt:lpstr>
      <vt:lpstr>Trebuchet MS</vt:lpstr>
      <vt:lpstr>Wingdings 3</vt:lpstr>
      <vt:lpstr>Аспект</vt:lpstr>
      <vt:lpstr>1_Аспект</vt:lpstr>
      <vt:lpstr>Сектор</vt:lpstr>
      <vt:lpstr>   Бюллетень об исполнении бюджета          Ушачского района за 6 месяцев 2025 года             </vt:lpstr>
      <vt:lpstr>Исполнение плана собственных доходов бюджета Ушачского района за январь-июнь 2025 года</vt:lpstr>
      <vt:lpstr>Анализ поступления доходов от бюджетообразующих налогоплательщиков района за январь-июнь 2025 года</vt:lpstr>
      <vt:lpstr>Структура бюджета Ушачского района по доходам,  сложившаяся за январь-июнь 2025 года</vt:lpstr>
      <vt:lpstr>Поступление доходов в бюджет Ушачского района  за январь-июнь 2025 года, тыс. рублей</vt:lpstr>
      <vt:lpstr>Сравнительный анализ исполнения  местных налогов и сборов</vt:lpstr>
      <vt:lpstr>Сведения о продаже земельных участков на аукционе   в частную собственность граждан за январь-июнь 2025 года </vt:lpstr>
      <vt:lpstr>Поступление средств самообложения в бюджеты сельских Советов за январь-июнь 2025 года </vt:lpstr>
      <vt:lpstr>Сведения о выполнении задания бюджетными организациями по получению доходов от деятельности,  приносящей доходы по состоянию на 01.07.2025             </vt:lpstr>
      <vt:lpstr>Презентация PowerPoint</vt:lpstr>
      <vt:lpstr>Презентация PowerPoint</vt:lpstr>
      <vt:lpstr>Сравнительный анализ объёма совокупного долга райисполкома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Доклад  начальника финансового отдела  Ушачского райисполкома   Романовской Татьяны Валерьевны   «Об  исполнении  бюджета района за  2019 год  и задачах по его исполнению в 2020 году»</dc:title>
  <dc:creator>Улинович Виктория Сергеевна</dc:creator>
  <cp:lastModifiedBy>Коваленко Марина Игоревна</cp:lastModifiedBy>
  <cp:revision>819</cp:revision>
  <cp:lastPrinted>2025-07-16T12:12:56Z</cp:lastPrinted>
  <dcterms:created xsi:type="dcterms:W3CDTF">2020-02-26T05:15:01Z</dcterms:created>
  <dcterms:modified xsi:type="dcterms:W3CDTF">2025-08-18T08:28:37Z</dcterms:modified>
</cp:coreProperties>
</file>