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2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152" r:id="rId1"/>
    <p:sldMasterId id="2147484170" r:id="rId2"/>
  </p:sldMasterIdLst>
  <p:notesMasterIdLst>
    <p:notesMasterId r:id="rId20"/>
  </p:notesMasterIdLst>
  <p:sldIdLst>
    <p:sldId id="256" r:id="rId3"/>
    <p:sldId id="275" r:id="rId4"/>
    <p:sldId id="259" r:id="rId5"/>
    <p:sldId id="303" r:id="rId6"/>
    <p:sldId id="305" r:id="rId7"/>
    <p:sldId id="306" r:id="rId8"/>
    <p:sldId id="277" r:id="rId9"/>
    <p:sldId id="262" r:id="rId10"/>
    <p:sldId id="287" r:id="rId11"/>
    <p:sldId id="258" r:id="rId12"/>
    <p:sldId id="307" r:id="rId13"/>
    <p:sldId id="267" r:id="rId14"/>
    <p:sldId id="308" r:id="rId15"/>
    <p:sldId id="310" r:id="rId16"/>
    <p:sldId id="316" r:id="rId17"/>
    <p:sldId id="270" r:id="rId18"/>
    <p:sldId id="321" r:id="rId19"/>
  </p:sldIdLst>
  <p:sldSz cx="12192000" cy="6858000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59BAE33-EA4B-4913-A2E7-ED4ADF4CA158}">
          <p14:sldIdLst>
            <p14:sldId id="256"/>
            <p14:sldId id="275"/>
            <p14:sldId id="259"/>
            <p14:sldId id="303"/>
            <p14:sldId id="305"/>
            <p14:sldId id="306"/>
            <p14:sldId id="277"/>
            <p14:sldId id="262"/>
            <p14:sldId id="287"/>
            <p14:sldId id="258"/>
            <p14:sldId id="307"/>
            <p14:sldId id="267"/>
            <p14:sldId id="308"/>
            <p14:sldId id="310"/>
            <p14:sldId id="316"/>
            <p14:sldId id="270"/>
            <p14:sldId id="32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Улинович Виктория Сергеевна" initials="УВС" lastIdx="2" clrIdx="0">
    <p:extLst>
      <p:ext uri="{19B8F6BF-5375-455C-9EA6-DF929625EA0E}">
        <p15:presenceInfo xmlns:p15="http://schemas.microsoft.com/office/powerpoint/2012/main" userId="S-1-5-21-901292189-1124696768-471799982-8887" providerId="AD"/>
      </p:ext>
    </p:extLst>
  </p:cmAuthor>
  <p:cmAuthor id="2" name="Коваленко Марина Игоревна" initials="В.С." lastIdx="3" clrIdx="1">
    <p:extLst>
      <p:ext uri="{19B8F6BF-5375-455C-9EA6-DF929625EA0E}">
        <p15:presenceInfo xmlns:p15="http://schemas.microsoft.com/office/powerpoint/2012/main" userId="Коваленко Марина Игоре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9C7"/>
    <a:srgbClr val="F9C7C6"/>
    <a:srgbClr val="77D9A6"/>
    <a:srgbClr val="66FF66"/>
    <a:srgbClr val="FFCCFF"/>
    <a:srgbClr val="FF0066"/>
    <a:srgbClr val="000099"/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5906" autoAdjust="0"/>
  </p:normalViewPr>
  <p:slideViewPr>
    <p:cSldViewPr snapToGrid="0">
      <p:cViewPr varScale="1">
        <p:scale>
          <a:sx n="92" d="100"/>
          <a:sy n="92" d="100"/>
        </p:scale>
        <p:origin x="65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7.xml"/><Relationship Id="rId1" Type="http://schemas.microsoft.com/office/2011/relationships/chartStyle" Target="style7.xml"/><Relationship Id="rId5" Type="http://schemas.openxmlformats.org/officeDocument/2006/relationships/chartUserShapes" Target="../drawings/drawing3.xml"/><Relationship Id="rId4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bg1"/>
                </a:solidFill>
              </a:rPr>
              <a:t>Всего доходы составили - 17 789,5</a:t>
            </a:r>
            <a:r>
              <a:rPr lang="ru-RU" baseline="0" dirty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тыс. рублей</a:t>
            </a:r>
          </a:p>
        </c:rich>
      </c:tx>
      <c:layout>
        <c:manualLayout>
          <c:xMode val="edge"/>
          <c:yMode val="edge"/>
          <c:x val="0.1936218682791487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150131376647251E-2"/>
          <c:y val="0.13087289538717015"/>
          <c:w val="0.852213719589622"/>
          <c:h val="0.736540795220618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доходы составили 17 789,5 тыс. рублей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hueMod val="94000"/>
                      <a:satMod val="130000"/>
                      <a:lumMod val="128000"/>
                    </a:schemeClr>
                  </a:gs>
                  <a:gs pos="100000">
                    <a:schemeClr val="accent1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634-40C5-9C33-B44831AC7321}"/>
              </c:ext>
            </c:extLst>
          </c:dPt>
          <c:dPt>
            <c:idx val="1"/>
            <c:bubble3D val="0"/>
            <c:explosion val="8"/>
            <c:spPr>
              <a:gradFill rotWithShape="1">
                <a:gsLst>
                  <a:gs pos="0">
                    <a:schemeClr val="accent2">
                      <a:tint val="98000"/>
                      <a:hueMod val="94000"/>
                      <a:satMod val="130000"/>
                      <a:lumMod val="128000"/>
                    </a:schemeClr>
                  </a:gs>
                  <a:gs pos="100000">
                    <a:schemeClr val="accent2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634-40C5-9C33-B44831AC7321}"/>
              </c:ext>
            </c:extLst>
          </c:dPt>
          <c:dPt>
            <c:idx val="2"/>
            <c:bubble3D val="0"/>
            <c:explosion val="6"/>
            <c:spPr>
              <a:gradFill rotWithShape="1">
                <a:gsLst>
                  <a:gs pos="0">
                    <a:schemeClr val="accent3">
                      <a:tint val="98000"/>
                      <a:hueMod val="94000"/>
                      <a:satMod val="130000"/>
                      <a:lumMod val="128000"/>
                    </a:schemeClr>
                  </a:gs>
                  <a:gs pos="100000">
                    <a:schemeClr val="accent3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634-40C5-9C33-B44831AC7321}"/>
              </c:ext>
            </c:extLst>
          </c:dPt>
          <c:dPt>
            <c:idx val="3"/>
            <c:bubble3D val="0"/>
            <c:explosion val="6"/>
            <c:spPr>
              <a:gradFill rotWithShape="1">
                <a:gsLst>
                  <a:gs pos="0">
                    <a:schemeClr val="accent4">
                      <a:tint val="98000"/>
                      <a:hueMod val="94000"/>
                      <a:satMod val="130000"/>
                      <a:lumMod val="128000"/>
                    </a:schemeClr>
                  </a:gs>
                  <a:gs pos="100000">
                    <a:schemeClr val="accent4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634-40C5-9C33-B44831AC7321}"/>
              </c:ext>
            </c:extLst>
          </c:dPt>
          <c:dPt>
            <c:idx val="4"/>
            <c:bubble3D val="0"/>
            <c:explosion val="10"/>
            <c:spPr>
              <a:gradFill rotWithShape="1">
                <a:gsLst>
                  <a:gs pos="0">
                    <a:schemeClr val="accent5">
                      <a:tint val="98000"/>
                      <a:hueMod val="94000"/>
                      <a:satMod val="130000"/>
                      <a:lumMod val="128000"/>
                    </a:schemeClr>
                  </a:gs>
                  <a:gs pos="100000">
                    <a:schemeClr val="accent5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634-40C5-9C33-B44831AC7321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8000"/>
                      <a:hueMod val="94000"/>
                      <a:satMod val="130000"/>
                      <a:lumMod val="128000"/>
                    </a:schemeClr>
                  </a:gs>
                  <a:gs pos="100000">
                    <a:schemeClr val="accent6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3A2-49C6-80C9-9C19D39E5C04}"/>
              </c:ext>
            </c:extLst>
          </c:dPt>
          <c:dLbls>
            <c:delete val="1"/>
          </c:dLbls>
          <c:cat>
            <c:strRef>
              <c:f>Лист1!$A$2:$A$7</c:f>
              <c:strCache>
                <c:ptCount val="6"/>
                <c:pt idx="0">
                  <c:v>Подоходный налог -  8 035,1 тыс. руб. или 45,2 %</c:v>
                </c:pt>
                <c:pt idx="1">
                  <c:v>Налог на прибыль - 773,4 тыс. руб. или 4,3 %</c:v>
                </c:pt>
                <c:pt idx="2">
                  <c:v>Налоги на собственность - 1 222,5 тыс. руб. или 6,9 %</c:v>
                </c:pt>
                <c:pt idx="3">
                  <c:v>НДС - 4 602,7 тыс. руб. или 25,9 %</c:v>
                </c:pt>
                <c:pt idx="4">
                  <c:v>Компенсации расходов государства - 1 262,5 тыс. руб. или 7,1 %</c:v>
                </c:pt>
                <c:pt idx="5">
                  <c:v>Иные налоговые и неналоговые доходы и поступления - 1 893,3 тыс. руб. или 10,6 %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8035.1</c:v>
                </c:pt>
                <c:pt idx="1">
                  <c:v>773.4</c:v>
                </c:pt>
                <c:pt idx="2">
                  <c:v>1222.5</c:v>
                </c:pt>
                <c:pt idx="3">
                  <c:v>4602.7</c:v>
                </c:pt>
                <c:pt idx="4">
                  <c:v>1262.5</c:v>
                </c:pt>
                <c:pt idx="5">
                  <c:v>1893.3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34-40C5-9C33-B44831AC7321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59921676011923197"/>
          <c:w val="0.769248173847776"/>
          <c:h val="0.333671980443392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2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bg1"/>
                </a:solidFill>
              </a:rPr>
              <a:t>тыс. рублей</a:t>
            </a:r>
          </a:p>
        </c:rich>
      </c:tx>
      <c:layout>
        <c:manualLayout>
          <c:xMode val="edge"/>
          <c:yMode val="edge"/>
          <c:x val="0.82292927176483877"/>
          <c:y val="3.45469783714954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1896030951524866E-2"/>
          <c:y val="2.3526720312902032E-2"/>
          <c:w val="0.97780390412063301"/>
          <c:h val="0.790316100472304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  <a:contourClr>
                <a:schemeClr val="accent6">
                  <a:lumMod val="60000"/>
                  <a:lumOff val="40000"/>
                </a:schemeClr>
              </a:contourClr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7051FDC-13C6-4188-9A9B-7B7FB4864D02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683-4FC8-AE0C-0681A897398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Налог при упрощенной системе налогообложения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185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7B-4FE1-9ED8-DB0A5B9EAED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  <a:contourClr>
                <a:schemeClr val="accent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Налог при упрощенной системе налогообложения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202.7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7B-4FE1-9ED8-DB0A5B9EAE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164132200"/>
        <c:axId val="164132584"/>
        <c:axId val="0"/>
      </c:bar3DChart>
      <c:catAx>
        <c:axId val="1641322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4132584"/>
        <c:crosses val="autoZero"/>
        <c:auto val="1"/>
        <c:lblAlgn val="ctr"/>
        <c:lblOffset val="100"/>
        <c:noMultiLvlLbl val="0"/>
      </c:catAx>
      <c:valAx>
        <c:axId val="1641325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64132200"/>
        <c:crosses val="autoZero"/>
        <c:crossBetween val="between"/>
      </c:valAx>
      <c:spPr>
        <a:solidFill>
          <a:schemeClr val="tx2">
            <a:lumMod val="40000"/>
            <a:lumOff val="60000"/>
          </a:schemeClr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872612953320072"/>
          <c:y val="0.6712798674101772"/>
          <c:w val="0.17510090545454235"/>
          <c:h val="6.96917666994069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tx2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</c:rich>
      </c:tx>
      <c:layout>
        <c:manualLayout>
          <c:xMode val="edge"/>
          <c:yMode val="edge"/>
          <c:x val="0.83716511072654509"/>
          <c:y val="3.68694581654640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3508483301128099E-2"/>
          <c:y val="1.4236801137027591E-2"/>
          <c:w val="0.93619147911136025"/>
          <c:h val="0.83212073676373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hueMod val="94000"/>
                    <a:satMod val="130000"/>
                    <a:lumMod val="128000"/>
                  </a:schemeClr>
                </a:gs>
                <a:gs pos="100000">
                  <a:schemeClr val="accent2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/>
              <a:lightRig rig="threePt" dir="t"/>
            </a:scene3d>
            <a:sp3d prstMaterial="dkEdge">
              <a:bevelT w="25400" h="25400" prst="convex"/>
              <a:bevelB/>
            </a:sp3d>
          </c:spPr>
          <c:invertIfNegative val="0"/>
          <c:dLbls>
            <c:dLbl>
              <c:idx val="0"/>
              <c:layout>
                <c:manualLayout>
                  <c:x val="3.1756871529960359E-2"/>
                  <c:y val="2.5547277733654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F4F-4C79-B662-8E93573B6F0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</c:formatCode>
                <c:ptCount val="1"/>
                <c:pt idx="0">
                  <c:v>118.3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7B-4FE1-9ED8-DB0A5B9EAED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hueMod val="94000"/>
                    <a:satMod val="130000"/>
                    <a:lumMod val="128000"/>
                  </a:schemeClr>
                </a:gs>
                <a:gs pos="100000">
                  <a:schemeClr val="accent4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dLbls>
            <c:dLbl>
              <c:idx val="0"/>
              <c:layout>
                <c:manualLayout>
                  <c:x val="3.7232194207539732E-2"/>
                  <c:y val="6.967439381905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F4F-4C79-B662-8E93573B6F0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</c:formatCode>
                <c:ptCount val="1"/>
                <c:pt idx="0">
                  <c:v>108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7B-4FE1-9ED8-DB0A5B9EAE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202294448"/>
        <c:axId val="202337864"/>
        <c:axId val="0"/>
      </c:bar3DChart>
      <c:catAx>
        <c:axId val="20229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337864"/>
        <c:crosses val="autoZero"/>
        <c:auto val="1"/>
        <c:lblAlgn val="ctr"/>
        <c:lblOffset val="100"/>
        <c:noMultiLvlLbl val="0"/>
      </c:catAx>
      <c:valAx>
        <c:axId val="2023378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202294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3131306860363745"/>
          <c:y val="0.20213894902851767"/>
          <c:w val="0.17510090545454235"/>
          <c:h val="6.96917666994069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tx2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bg1"/>
                </a:solidFill>
              </a:rPr>
              <a:t>тыс. рублей</a:t>
            </a:r>
          </a:p>
        </c:rich>
      </c:tx>
      <c:layout>
        <c:manualLayout>
          <c:xMode val="edge"/>
          <c:yMode val="edge"/>
          <c:x val="0.42761094652396658"/>
          <c:y val="2.2934513723534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5219698400257295E-2"/>
          <c:y val="1.6559280930996199E-2"/>
          <c:w val="0.93619147911136025"/>
          <c:h val="0.853023054909457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hueMod val="94000"/>
                    <a:satMod val="130000"/>
                    <a:lumMod val="128000"/>
                  </a:schemeClr>
                </a:gs>
                <a:gs pos="100000">
                  <a:schemeClr val="accent1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dLbls>
            <c:dLbl>
              <c:idx val="0"/>
              <c:layout>
                <c:manualLayout>
                  <c:x val="8.7605162841270026E-3"/>
                  <c:y val="0.274052615688296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7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069-4535-8F68-ACFDAF4E4ACD}"/>
                </c:ext>
                <c:ext xmlns:c15="http://schemas.microsoft.com/office/drawing/2012/chart" uri="{CE6537A1-D6FC-4f65-9D91-7224C49458BB}">
                  <c15:layout>
                    <c:manualLayout>
                      <c:w val="7.3276286506821747E-2"/>
                      <c:h val="0.1488826586285702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7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Реклама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15.6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7B-4FE1-9ED8-DB0A5B9EAED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hueMod val="94000"/>
                    <a:satMod val="130000"/>
                    <a:lumMod val="128000"/>
                  </a:schemeClr>
                </a:gs>
                <a:gs pos="100000">
                  <a:schemeClr val="accent2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dLbls>
            <c:dLbl>
              <c:idx val="0"/>
              <c:layout>
                <c:manualLayout>
                  <c:x val="9.8555808196427903E-3"/>
                  <c:y val="0.25315038897879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7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069-4535-8F68-ACFDAF4E4ACD}"/>
                </c:ext>
                <c:ext xmlns:c15="http://schemas.microsoft.com/office/drawing/2012/chart" uri="{CE6537A1-D6FC-4f65-9D91-7224C49458BB}">
                  <c15:layout>
                    <c:manualLayout>
                      <c:w val="8.5321996397496366E-2"/>
                      <c:h val="0.132625300070789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Реклама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18.899999999999999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7B-4FE1-9ED8-DB0A5B9EAE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202919304"/>
        <c:axId val="202925848"/>
        <c:axId val="0"/>
      </c:bar3DChart>
      <c:catAx>
        <c:axId val="2029193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2925848"/>
        <c:crosses val="autoZero"/>
        <c:auto val="1"/>
        <c:lblAlgn val="ctr"/>
        <c:lblOffset val="100"/>
        <c:noMultiLvlLbl val="0"/>
      </c:catAx>
      <c:valAx>
        <c:axId val="2029258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202919304"/>
        <c:crosses val="autoZero"/>
        <c:crossBetween val="between"/>
      </c:valAx>
      <c:spPr>
        <a:solidFill>
          <a:schemeClr val="tx2">
            <a:lumMod val="40000"/>
            <a:lumOff val="60000"/>
          </a:schemeClr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060357887784334"/>
          <c:y val="0.79669377628448224"/>
          <c:w val="0.33060006949779652"/>
          <c:h val="0.183493276603868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tx2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5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"/>
          <c:w val="1"/>
          <c:h val="0.998220028673694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расходы 30 916,0 тыс. рублей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B29-423A-8B85-57EEB7B10415}"/>
              </c:ext>
            </c:extLst>
          </c:dPt>
          <c:dPt>
            <c:idx val="1"/>
            <c:bubble3D val="0"/>
            <c:explosion val="10"/>
            <c:spPr>
              <a:gradFill rotWithShape="1">
                <a:gsLst>
                  <a:gs pos="0">
                    <a:schemeClr val="accent2">
                      <a:tint val="98000"/>
                      <a:hueMod val="94000"/>
                      <a:satMod val="130000"/>
                      <a:lumMod val="128000"/>
                    </a:schemeClr>
                  </a:gs>
                  <a:gs pos="100000">
                    <a:schemeClr val="accent2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B29-423A-8B85-57EEB7B10415}"/>
              </c:ext>
            </c:extLst>
          </c:dPt>
          <c:dPt>
            <c:idx val="2"/>
            <c:bubble3D val="0"/>
            <c:explosion val="13"/>
            <c:spPr>
              <a:gradFill rotWithShape="1">
                <a:gsLst>
                  <a:gs pos="0">
                    <a:schemeClr val="accent3">
                      <a:tint val="98000"/>
                      <a:hueMod val="94000"/>
                      <a:satMod val="130000"/>
                      <a:lumMod val="128000"/>
                    </a:schemeClr>
                  </a:gs>
                  <a:gs pos="100000">
                    <a:schemeClr val="accent3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B29-423A-8B85-57EEB7B10415}"/>
              </c:ext>
            </c:extLst>
          </c:dPt>
          <c:dPt>
            <c:idx val="3"/>
            <c:bubble3D val="0"/>
            <c:explosion val="12"/>
            <c:spPr>
              <a:solidFill>
                <a:srgbClr val="66FF66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B29-423A-8B85-57EEB7B1041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8000"/>
                      <a:hueMod val="94000"/>
                      <a:satMod val="130000"/>
                      <a:lumMod val="128000"/>
                    </a:schemeClr>
                  </a:gs>
                  <a:gs pos="100000">
                    <a:schemeClr val="accent5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B29-423A-8B85-57EEB7B10415}"/>
              </c:ext>
            </c:extLst>
          </c:dPt>
          <c:dPt>
            <c:idx val="5"/>
            <c:bubble3D val="0"/>
            <c:explosion val="1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45A-4FA1-B507-0394642D0145}"/>
              </c:ext>
            </c:extLst>
          </c:dPt>
          <c:dLbls>
            <c:dLbl>
              <c:idx val="0"/>
              <c:layout>
                <c:manualLayout>
                  <c:x val="0.31528866562138713"/>
                  <c:y val="-0.240527297105639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B29-423A-8B85-57EEB7B10415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0932630597921661E-2"/>
                  <c:y val="2.91375215285694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B29-423A-8B85-57EEB7B10415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6383137142028047E-2"/>
                  <c:y val="1.634115687267102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B29-423A-8B85-57EEB7B10415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9109513285435285E-2"/>
                  <c:y val="2.450405992516236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B29-423A-8B85-57EEB7B10415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baseline="0" dirty="0"/>
                      <a:t>
</a:t>
                    </a:r>
                    <a:fld id="{A095CC49-F06E-4D85-AA1D-3C2D3C2E13D8}" type="VALUE">
                      <a:rPr lang="en-US" baseline="0"/>
                      <a:pPr/>
                      <a:t>[ЗНАЧЕНИЕ]</a:t>
                    </a:fld>
                    <a:endParaRPr lang="en-US" baseline="0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B29-423A-8B85-57EEB7B1041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0.11514753456450172"/>
                  <c:y val="4.9121574374734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F45A-4FA1-B507-0394642D014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Заработная плата с взносми (отчислениями) на социальное страхование - 26 946,9 тыс.рублей</c:v>
                </c:pt>
                <c:pt idx="1">
                  <c:v>Коммунальные услуги - 3 384,9 тыс.рублей</c:v>
                </c:pt>
                <c:pt idx="2">
                  <c:v>Продукты питания - 943,7 тыс.рублей</c:v>
                </c:pt>
                <c:pt idx="3">
                  <c:v>Лекарственные средства и изделия медицинского назначения - 862,1 тыс.рублей</c:v>
                </c:pt>
                <c:pt idx="4">
                  <c:v>Бюджетные трансферты населению - 1 416,6 тыс.рублей</c:v>
                </c:pt>
                <c:pt idx="5">
                  <c:v>Прочие расходы - 15 577,4 тыс.рублей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54.9</c:v>
                </c:pt>
                <c:pt idx="1">
                  <c:v>6.9</c:v>
                </c:pt>
                <c:pt idx="2">
                  <c:v>1.9</c:v>
                </c:pt>
                <c:pt idx="3">
                  <c:v>1.7</c:v>
                </c:pt>
                <c:pt idx="4">
                  <c:v>2.9</c:v>
                </c:pt>
                <c:pt idx="5">
                  <c:v>31.7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EB29-423A-8B85-57EEB7B104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chemeClr val="tx2">
            <a:lumMod val="40000"/>
            <a:lumOff val="60000"/>
          </a:schemeClr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1.6048433612958445E-2"/>
          <c:w val="0.39669701327561996"/>
          <c:h val="0.950100124058905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49 131,60 тыс.рублей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cat>
            <c:strRef>
              <c:f>Лист1!$A$2:$A$6</c:f>
              <c:strCache>
                <c:ptCount val="5"/>
                <c:pt idx="0">
                  <c:v>Отрасли национальной экономики и жилищно-коммунального хозяйства - 10 176,2 тыс.рублей</c:v>
                </c:pt>
                <c:pt idx="1">
                  <c:v>Субсидирование деятельности АПК - 3 076,7 тыс.рублей</c:v>
                </c:pt>
                <c:pt idx="2">
                  <c:v>Финансирование расходов по борьбе с борщивиком Сосновского - 560,9 тыс.рублей</c:v>
                </c:pt>
                <c:pt idx="3">
                  <c:v>Ремонт жилищного фонда -  1 088,8 тыс.рублей</c:v>
                </c:pt>
                <c:pt idx="4">
                  <c:v>Капитальные расходы - 1 973,8 тыс.рублей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20.7</c:v>
                </c:pt>
                <c:pt idx="1">
                  <c:v>6.3</c:v>
                </c:pt>
                <c:pt idx="2">
                  <c:v>1.1000000000000001</c:v>
                </c:pt>
                <c:pt idx="3">
                  <c:v>2.2000000000000002</c:v>
                </c:pt>
                <c:pt idx="4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B7-489B-A606-7445BDA11C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02725168"/>
        <c:axId val="202726344"/>
      </c:barChart>
      <c:catAx>
        <c:axId val="202725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5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726344"/>
        <c:crosses val="autoZero"/>
        <c:auto val="1"/>
        <c:lblAlgn val="ctr"/>
        <c:lblOffset val="100"/>
        <c:noMultiLvlLbl val="0"/>
      </c:catAx>
      <c:valAx>
        <c:axId val="202726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725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42070682963162404"/>
          <c:y val="9.9855332247957534E-2"/>
          <c:w val="0.37466686257541987"/>
          <c:h val="0.152411227518022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tx2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4711579301054726E-3"/>
          <c:y val="2.8348770665112596E-2"/>
          <c:w val="0.96980150697851852"/>
          <c:h val="0.97165130479892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D10-4BB4-BE9E-04BD945E44D9}"/>
              </c:ext>
            </c:extLst>
          </c:dPt>
          <c:dPt>
            <c:idx val="1"/>
            <c:bubble3D val="0"/>
            <c:explosion val="1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D10-4BB4-BE9E-04BD945E44D9}"/>
              </c:ext>
            </c:extLst>
          </c:dPt>
          <c:dPt>
            <c:idx val="2"/>
            <c:bubble3D val="0"/>
            <c:explosion val="9"/>
            <c:spPr>
              <a:solidFill>
                <a:srgbClr val="00206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D10-4BB4-BE9E-04BD945E44D9}"/>
              </c:ext>
            </c:extLst>
          </c:dPt>
          <c:dPt>
            <c:idx val="3"/>
            <c:bubble3D val="0"/>
            <c:explosion val="15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D10-4BB4-BE9E-04BD945E44D9}"/>
              </c:ext>
            </c:extLst>
          </c:dPt>
          <c:dPt>
            <c:idx val="4"/>
            <c:bubble3D val="0"/>
            <c:explosion val="8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D10-4BB4-BE9E-04BD945E44D9}"/>
              </c:ext>
            </c:extLst>
          </c:dPt>
          <c:dLbls>
            <c:dLbl>
              <c:idx val="0"/>
              <c:layout>
                <c:manualLayout>
                  <c:x val="-5.509302245931387E-2"/>
                  <c:y val="0.5072948741276442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5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8ABEFD7-E4D2-4B0C-9291-D7AF113FC4CC}" type="CATEGORYNAME">
                      <a:rPr lang="ru-RU" sz="1450" smtClean="0">
                        <a:solidFill>
                          <a:srgbClr val="7030A0"/>
                        </a:solidFill>
                      </a:rPr>
                      <a:pPr>
                        <a:defRPr sz="1450"/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5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D10-4BB4-BE9E-04BD945E44D9}"/>
                </c:ext>
                <c:ext xmlns:c15="http://schemas.microsoft.com/office/drawing/2012/chart" uri="{CE6537A1-D6FC-4f65-9D91-7224C49458BB}">
                  <c15:layout>
                    <c:manualLayout>
                      <c:w val="0.39168958731506281"/>
                      <c:h val="0.2727305744523649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928658295579073"/>
                  <c:y val="0.1426412175270267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50" b="1" i="0" u="none" strike="noStrike" kern="1200" spc="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11E0267-B011-4E08-8C5E-13CEAA3E5498}" type="CATEGORYNAME">
                      <a:rPr lang="ru-RU" sz="1450" smtClean="0">
                        <a:solidFill>
                          <a:srgbClr val="00B050"/>
                        </a:solidFill>
                      </a:rPr>
                      <a:pPr>
                        <a:defRPr sz="1450">
                          <a:solidFill>
                            <a:srgbClr val="00B050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50" b="1" i="0" u="none" strike="noStrike" kern="1200" spc="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D10-4BB4-BE9E-04BD945E44D9}"/>
                </c:ext>
                <c:ext xmlns:c15="http://schemas.microsoft.com/office/drawing/2012/chart" uri="{CE6537A1-D6FC-4f65-9D91-7224C49458BB}">
                  <c15:layout>
                    <c:manualLayout>
                      <c:w val="0.24806146464359075"/>
                      <c:h val="0.1004329908568333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2.479194006816483E-2"/>
                  <c:y val="0.3727420060825636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50" b="1" i="0" u="none" strike="noStrike" kern="1200" spc="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BF9C1BA-ABAB-4AB5-BD62-504146C4C2AD}" type="CATEGORYNAME">
                      <a:rPr lang="ru-RU" sz="1450" smtClean="0">
                        <a:solidFill>
                          <a:srgbClr val="002060"/>
                        </a:solidFill>
                      </a:rPr>
                      <a:pPr>
                        <a:defRPr sz="1450">
                          <a:solidFill>
                            <a:srgbClr val="FFC000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50" b="1" i="0" u="none" strike="noStrike" kern="1200" spc="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D10-4BB4-BE9E-04BD945E44D9}"/>
                </c:ext>
                <c:ext xmlns:c15="http://schemas.microsoft.com/office/drawing/2012/chart" uri="{CE6537A1-D6FC-4f65-9D91-7224C49458BB}">
                  <c15:layout>
                    <c:manualLayout>
                      <c:w val="0.25412416604482696"/>
                      <c:h val="0.1859609269253167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1.6423580594069766E-4"/>
                  <c:y val="-0.1203863833111956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5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50">
                        <a:solidFill>
                          <a:schemeClr val="accent4"/>
                        </a:solidFill>
                      </a:rPr>
                      <a:t>компенсации затрат</a:t>
                    </a:r>
                    <a:r>
                      <a:rPr lang="ru-RU" sz="1450" baseline="0">
                        <a:solidFill>
                          <a:schemeClr val="accent4"/>
                        </a:solidFill>
                      </a:rPr>
                      <a:t> </a:t>
                    </a:r>
                    <a:r>
                      <a:rPr lang="ru-RU" sz="1450" dirty="0">
                        <a:solidFill>
                          <a:schemeClr val="accent4"/>
                        </a:solidFill>
                      </a:rPr>
                      <a:t>государства – 1612,2 тыс. рублей или 8,0 % </a:t>
                    </a:r>
                    <a:endParaRPr lang="ru-RU" sz="1450" baseline="0" dirty="0">
                      <a:solidFill>
                        <a:schemeClr val="accent4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5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D10-4BB4-BE9E-04BD945E44D9}"/>
                </c:ext>
                <c:ext xmlns:c15="http://schemas.microsoft.com/office/drawing/2012/chart" uri="{CE6537A1-D6FC-4f65-9D91-7224C49458BB}">
                  <c15:layout>
                    <c:manualLayout>
                      <c:w val="0.38876450201500334"/>
                      <c:h val="0.23752564267835161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43005466745763599"/>
                  <c:y val="1.212136527989396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5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B7C3702-DF50-43B6-8C15-AB38D1DFCB61}" type="CATEGORYNAME">
                      <a:rPr lang="ru-RU" sz="1450" smtClean="0">
                        <a:solidFill>
                          <a:srgbClr val="FF0000"/>
                        </a:solidFill>
                      </a:rPr>
                      <a:pPr>
                        <a:defRPr sz="1450"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5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D10-4BB4-BE9E-04BD945E44D9}"/>
                </c:ext>
                <c:ext xmlns:c15="http://schemas.microsoft.com/office/drawing/2012/chart" uri="{CE6537A1-D6FC-4f65-9D91-7224C49458BB}">
                  <c15:layout>
                    <c:manualLayout>
                      <c:w val="0.26962304341836141"/>
                      <c:h val="0.14836300794388477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5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подоходный налог с физических лиц -  9 461,4 тыс. рублей или 46,9 %</c:v>
                </c:pt>
                <c:pt idx="1">
                  <c:v>НДС - 4991,5 тыс. рублей или 24,8 %</c:v>
                </c:pt>
                <c:pt idx="2">
                  <c:v>налоги на собственность - 1334,3 тыс. рублей или 6,6 %</c:v>
                </c:pt>
                <c:pt idx="3">
                  <c:v>компенсации расходов государства - 1612,2 тыс. рублей или 8,0 %</c:v>
                </c:pt>
                <c:pt idx="4">
                  <c:v>прочие доходы - 13,7 %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46.9</c:v>
                </c:pt>
                <c:pt idx="1">
                  <c:v>24.8</c:v>
                </c:pt>
                <c:pt idx="2">
                  <c:v>6.6</c:v>
                </c:pt>
                <c:pt idx="3">
                  <c:v>8</c:v>
                </c:pt>
                <c:pt idx="4">
                  <c:v>13.7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D10-4BB4-BE9E-04BD945E44D9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solidFill>
          <a:srgbClr val="EBEBEB"/>
        </a:solidFill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rgbClr val="E7F9C7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userShapes r:id="rId5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203588865034547"/>
          <c:y val="8.7051308728276322E-2"/>
          <c:w val="0.82582074086304058"/>
          <c:h val="0.82589738254344736"/>
        </c:manualLayout>
      </c:layout>
      <c:pie3DChart>
        <c:varyColors val="1"/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132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5.1261254189325207E-2"/>
          <c:w val="0.77862405501270437"/>
          <c:h val="0.778765346358153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расходы 57113,0 тыс. рублей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dir="1800000" sx="195000" sy="195000" algn="ctr" rotWithShape="0">
                  <a:prstClr val="black">
                    <a:alpha val="3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B29-423A-8B85-57EEB7B10415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B29-423A-8B85-57EEB7B10415}"/>
              </c:ext>
            </c:extLst>
          </c:dPt>
          <c:dPt>
            <c:idx val="2"/>
            <c:bubble3D val="0"/>
            <c:spPr>
              <a:solidFill>
                <a:srgbClr val="FF00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B29-423A-8B85-57EEB7B10415}"/>
              </c:ext>
            </c:extLst>
          </c:dPt>
          <c:dPt>
            <c:idx val="3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B29-423A-8B85-57EEB7B10415}"/>
              </c:ext>
            </c:extLst>
          </c:dPt>
          <c:dPt>
            <c:idx val="4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B29-423A-8B85-57EEB7B1041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B29-423A-8B85-57EEB7B10415}"/>
              </c:ext>
            </c:extLst>
          </c:dPt>
          <c:dPt>
            <c:idx val="6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926-41F2-8CC7-EEC5ED4978D7}"/>
              </c:ext>
            </c:extLst>
          </c:dPt>
          <c:dLbls>
            <c:dLbl>
              <c:idx val="0"/>
              <c:layout>
                <c:manualLayout>
                  <c:x val="-2.4247142901481333E-2"/>
                  <c:y val="2.3858514011980404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800" b="1" i="0" u="none" strike="noStrike" kern="1200" spc="0" baseline="0">
                        <a:solidFill>
                          <a:schemeClr val="tx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F49E42F-D490-44BF-B64D-E39D54687922}" type="VALUE">
                      <a:rPr lang="en-US" sz="2800">
                        <a:solidFill>
                          <a:schemeClr val="tx2">
                            <a:lumMod val="10000"/>
                          </a:schemeClr>
                        </a:solidFill>
                      </a:rPr>
                      <a:pPr>
                        <a:defRPr sz="2800">
                          <a:solidFill>
                            <a:schemeClr val="tx2">
                              <a:lumMod val="10000"/>
                            </a:schemeClr>
                          </a:solidFill>
                        </a:defRPr>
                      </a:pPr>
                      <a:t>[ЗНАЧЕНИЕ]</a:t>
                    </a:fld>
                    <a:r>
                      <a:rPr lang="en-US" sz="2800" dirty="0">
                        <a:solidFill>
                          <a:schemeClr val="tx2">
                            <a:lumMod val="10000"/>
                          </a:schemeClr>
                        </a:solidFill>
                      </a:rPr>
                      <a:t>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800" b="1" i="0" u="none" strike="noStrike" kern="1200" spc="0" baseline="0">
                      <a:solidFill>
                        <a:schemeClr val="tx2">
                          <a:lumMod val="1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B29-423A-8B85-57EEB7B1041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6801653786895152"/>
                  <c:y val="6.3481303631773246E-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800" b="1" i="0" u="none" strike="noStrike" kern="1200" spc="0" baseline="0">
                        <a:solidFill>
                          <a:schemeClr val="tx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7937572-7904-4F68-A79A-3C338B6231B3}" type="VALUE">
                      <a:rPr lang="en-US" sz="2800">
                        <a:solidFill>
                          <a:schemeClr val="tx2">
                            <a:lumMod val="10000"/>
                          </a:schemeClr>
                        </a:solidFill>
                      </a:rPr>
                      <a:pPr>
                        <a:defRPr sz="2800">
                          <a:solidFill>
                            <a:schemeClr val="tx2">
                              <a:lumMod val="10000"/>
                            </a:schemeClr>
                          </a:solidFill>
                        </a:defRPr>
                      </a:pPr>
                      <a:t>[ЗНАЧЕНИЕ]</a:t>
                    </a:fld>
                    <a:r>
                      <a:rPr lang="en-US" sz="2800" dirty="0">
                        <a:solidFill>
                          <a:schemeClr val="tx2">
                            <a:lumMod val="10000"/>
                          </a:schemeClr>
                        </a:solidFill>
                      </a:rPr>
                      <a:t>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800" b="1" i="0" u="none" strike="noStrike" kern="1200" spc="0" baseline="0">
                      <a:solidFill>
                        <a:schemeClr val="tx2">
                          <a:lumMod val="1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B29-423A-8B85-57EEB7B10415}"/>
                </c:ext>
                <c:ext xmlns:c15="http://schemas.microsoft.com/office/drawing/2012/chart" uri="{CE6537A1-D6FC-4f65-9D91-7224C49458BB}">
                  <c15:layout>
                    <c:manualLayout>
                      <c:w val="7.8479166666666669E-2"/>
                      <c:h val="9.1295290825305284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5.3690370734908212E-2"/>
                  <c:y val="-2.8601872285663354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800" b="1" i="0" u="none" strike="noStrike" kern="1200" spc="0" baseline="0">
                        <a:solidFill>
                          <a:schemeClr val="tx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4447001-9EFD-4190-A574-FE0429ADEF3C}" type="VALUE">
                      <a:rPr lang="en-US" sz="2800">
                        <a:solidFill>
                          <a:schemeClr val="tx2">
                            <a:lumMod val="10000"/>
                          </a:schemeClr>
                        </a:solidFill>
                      </a:rPr>
                      <a:pPr>
                        <a:defRPr sz="2800">
                          <a:solidFill>
                            <a:schemeClr val="tx2">
                              <a:lumMod val="10000"/>
                            </a:schemeClr>
                          </a:solidFill>
                        </a:defRPr>
                      </a:pPr>
                      <a:t>[ЗНАЧЕНИЕ]</a:t>
                    </a:fld>
                    <a:r>
                      <a:rPr lang="en-US" sz="2800" dirty="0">
                        <a:solidFill>
                          <a:schemeClr val="tx2">
                            <a:lumMod val="10000"/>
                          </a:schemeClr>
                        </a:solidFill>
                      </a:rPr>
                      <a:t>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800" b="1" i="0" u="none" strike="noStrike" kern="1200" spc="0" baseline="0">
                      <a:solidFill>
                        <a:schemeClr val="tx2">
                          <a:lumMod val="1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B29-423A-8B85-57EEB7B1041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6.5552821522308945E-3"/>
                  <c:y val="-4.7909407328665443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800" b="1" i="0" u="none" strike="noStrike" kern="1200" spc="0" baseline="0">
                        <a:solidFill>
                          <a:schemeClr val="tx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B19470C-B6B9-452C-BF4A-0EFBB063B183}" type="VALUE">
                      <a:rPr lang="en-US" sz="2800">
                        <a:solidFill>
                          <a:schemeClr val="tx2">
                            <a:lumMod val="10000"/>
                          </a:schemeClr>
                        </a:solidFill>
                      </a:rPr>
                      <a:pPr>
                        <a:defRPr sz="2800">
                          <a:solidFill>
                            <a:schemeClr val="tx2">
                              <a:lumMod val="10000"/>
                            </a:schemeClr>
                          </a:solidFill>
                        </a:defRPr>
                      </a:pPr>
                      <a:t>[ЗНАЧЕНИЕ]</a:t>
                    </a:fld>
                    <a:r>
                      <a:rPr lang="en-US" sz="2800" dirty="0">
                        <a:solidFill>
                          <a:schemeClr val="tx2">
                            <a:lumMod val="10000"/>
                          </a:schemeClr>
                        </a:solidFill>
                      </a:rPr>
                      <a:t>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800" b="1" i="0" u="none" strike="noStrike" kern="1200" spc="0" baseline="0">
                      <a:solidFill>
                        <a:schemeClr val="tx2">
                          <a:lumMod val="1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B29-423A-8B85-57EEB7B1041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4.2849465426273936E-2"/>
                  <c:y val="1.4688498269746334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800" b="1" i="0" u="none" strike="noStrike" kern="1200" spc="0" baseline="0">
                        <a:solidFill>
                          <a:schemeClr val="tx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9B5529F-0DE8-4171-A036-5CAFEA808AB1}" type="VALUE">
                      <a:rPr lang="en-US" sz="2800">
                        <a:solidFill>
                          <a:schemeClr val="tx2">
                            <a:lumMod val="10000"/>
                          </a:schemeClr>
                        </a:solidFill>
                      </a:rPr>
                      <a:pPr>
                        <a:defRPr sz="2800">
                          <a:solidFill>
                            <a:schemeClr val="tx2">
                              <a:lumMod val="10000"/>
                            </a:schemeClr>
                          </a:solidFill>
                        </a:defRPr>
                      </a:pPr>
                      <a:t>[ЗНАЧЕНИЕ]</a:t>
                    </a:fld>
                    <a:r>
                      <a:rPr lang="en-US" sz="2800" dirty="0">
                        <a:solidFill>
                          <a:schemeClr val="tx2">
                            <a:lumMod val="10000"/>
                          </a:schemeClr>
                        </a:solidFill>
                      </a:rPr>
                      <a:t>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800" b="1" i="0" u="none" strike="noStrike" kern="1200" spc="0" baseline="0">
                      <a:solidFill>
                        <a:schemeClr val="tx2">
                          <a:lumMod val="1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B29-423A-8B85-57EEB7B1041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0.11614574144314409"/>
                  <c:y val="5.6727146595350338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800" b="1" i="0" u="none" strike="noStrike" kern="1200" spc="0" baseline="0">
                        <a:solidFill>
                          <a:schemeClr val="tx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3382A3D-01D4-460B-B7C3-9398FFDF1CE5}" type="VALUE">
                      <a:rPr lang="en-US" sz="2800">
                        <a:solidFill>
                          <a:schemeClr val="tx2">
                            <a:lumMod val="10000"/>
                          </a:schemeClr>
                        </a:solidFill>
                      </a:rPr>
                      <a:pPr>
                        <a:defRPr sz="2800">
                          <a:solidFill>
                            <a:schemeClr val="tx2">
                              <a:lumMod val="10000"/>
                            </a:schemeClr>
                          </a:solidFill>
                        </a:defRPr>
                      </a:pPr>
                      <a:t>[ЗНАЧЕНИЕ]</a:t>
                    </a:fld>
                    <a:r>
                      <a:rPr lang="en-US" sz="2800" dirty="0">
                        <a:solidFill>
                          <a:schemeClr val="tx2">
                            <a:lumMod val="10000"/>
                          </a:schemeClr>
                        </a:solidFill>
                      </a:rPr>
                      <a:t>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800" b="1" i="0" u="none" strike="noStrike" kern="1200" spc="0" baseline="0">
                      <a:solidFill>
                        <a:schemeClr val="tx2">
                          <a:lumMod val="1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EB29-423A-8B85-57EEB7B1041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0.13518374275798117"/>
                  <c:y val="0.22181295163216921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800" b="1" i="0" u="none" strike="noStrike" kern="1200" spc="0" baseline="0">
                        <a:solidFill>
                          <a:schemeClr val="tx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1CCBDEA-84F7-4CC2-B4C9-E9C4A89FFAAC}" type="VALUE">
                      <a:rPr lang="en-US" sz="2800">
                        <a:solidFill>
                          <a:schemeClr val="tx2">
                            <a:lumMod val="10000"/>
                          </a:schemeClr>
                        </a:solidFill>
                      </a:rPr>
                      <a:pPr>
                        <a:defRPr sz="2800">
                          <a:solidFill>
                            <a:schemeClr val="tx2">
                              <a:lumMod val="10000"/>
                            </a:schemeClr>
                          </a:solidFill>
                        </a:defRPr>
                      </a:pPr>
                      <a:t>[ЗНАЧЕНИЕ]</a:t>
                    </a:fld>
                    <a:r>
                      <a:rPr lang="en-US" sz="2800" dirty="0">
                        <a:solidFill>
                          <a:schemeClr val="tx2">
                            <a:lumMod val="10000"/>
                          </a:schemeClr>
                        </a:solidFill>
                      </a:rPr>
                      <a:t>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800" b="1" i="0" u="none" strike="noStrike" kern="1200" spc="0" baseline="0">
                      <a:solidFill>
                        <a:schemeClr val="tx2">
                          <a:lumMod val="1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7926-41F2-8CC7-EEC5ED4978D7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spc="0" baseline="0">
                    <a:solidFill>
                      <a:schemeClr val="tx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 с взносми (отчислениями) на социальное страхование -33 246,3 тыс. рублей</c:v>
                </c:pt>
                <c:pt idx="1">
                  <c:v>Коммунальные услуги - 3 822,9 тыс. рублей</c:v>
                </c:pt>
                <c:pt idx="2">
                  <c:v>Продукты питания - 1 027,7 тыс. рублей </c:v>
                </c:pt>
                <c:pt idx="3">
                  <c:v>Лекарственные средства и изделия медицинского назначения - 904,7 тыс. рублей </c:v>
                </c:pt>
                <c:pt idx="4">
                  <c:v>Бюджетные трансферты населению - 1 610,4 тыс. рублей</c:v>
                </c:pt>
                <c:pt idx="5">
                  <c:v>Субсидии - 5307,6 тыс. рублей </c:v>
                </c:pt>
                <c:pt idx="6">
                  <c:v>Другие расходы  - 7 412,7 тыс. рублей 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62.3</c:v>
                </c:pt>
                <c:pt idx="1">
                  <c:v>7.2</c:v>
                </c:pt>
                <c:pt idx="2">
                  <c:v>2</c:v>
                </c:pt>
                <c:pt idx="3">
                  <c:v>1.7</c:v>
                </c:pt>
                <c:pt idx="4">
                  <c:v>3.8</c:v>
                </c:pt>
                <c:pt idx="5">
                  <c:v>10</c:v>
                </c:pt>
                <c:pt idx="6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EB29-423A-8B85-57EEB7B104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65826442831225007"/>
          <c:y val="1.8451012108488792E-3"/>
          <c:w val="0.34089173228346459"/>
          <c:h val="0.977464746250730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baseline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rotWithShape="1">
      <a:gsLst>
        <a:gs pos="0">
          <a:srgbClr val="8AD0D5">
            <a:lumMod val="110000"/>
            <a:satMod val="105000"/>
            <a:tint val="67000"/>
          </a:srgbClr>
        </a:gs>
        <a:gs pos="50000">
          <a:srgbClr val="8AD0D5">
            <a:lumMod val="105000"/>
            <a:satMod val="103000"/>
            <a:tint val="73000"/>
          </a:srgbClr>
        </a:gs>
        <a:gs pos="100000">
          <a:srgbClr val="8AD0D5">
            <a:lumMod val="105000"/>
            <a:satMod val="109000"/>
            <a:tint val="81000"/>
          </a:srgbClr>
        </a:gs>
      </a:gsLst>
      <a:lin ang="5400000" scaled="0"/>
    </a:gradFill>
    <a:ln w="6350" cap="flat" cmpd="sng" algn="ctr">
      <a:solidFill>
        <a:srgbClr val="8AD0D5"/>
      </a:solidFill>
      <a:prstDash val="solid"/>
      <a:miter lim="800000"/>
    </a:ln>
    <a:effectLst/>
  </c:spPr>
  <c:txPr>
    <a:bodyPr/>
    <a:lstStyle/>
    <a:p>
      <a:pPr>
        <a:defRPr>
          <a:solidFill>
            <a:srgbClr val="8AD0D5"/>
          </a:solidFill>
          <a:latin typeface="+mn-lt"/>
          <a:ea typeface="+mn-ea"/>
          <a:cs typeface="+mn-cs"/>
        </a:defRPr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9DEDAE-AAA1-4411-A215-050E162B3EDD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aa-ET"/>
        </a:p>
      </dgm:t>
    </dgm:pt>
    <dgm:pt modelId="{15820A64-9E71-49D4-A7DC-3111D3654C78}">
      <dgm:prSet custT="1"/>
      <dgm:spPr/>
      <dgm:t>
        <a:bodyPr/>
        <a:lstStyle/>
        <a:p>
          <a:r>
            <a:rPr lang="ru-RU" sz="3600" b="1" i="1" dirty="0">
              <a:solidFill>
                <a:schemeClr val="bg1"/>
              </a:solidFill>
              <a:highlight>
                <a:srgbClr val="FFFF00"/>
              </a:highlight>
            </a:rPr>
            <a:t>Анализ расходов бюджета за 2024 год,</a:t>
          </a:r>
        </a:p>
        <a:p>
          <a:r>
            <a:rPr lang="ru-RU" sz="3200" b="1" i="1" dirty="0">
              <a:solidFill>
                <a:schemeClr val="bg1"/>
              </a:solidFill>
              <a:highlight>
                <a:srgbClr val="FFFF00"/>
              </a:highlight>
            </a:rPr>
            <a:t> </a:t>
          </a:r>
          <a:r>
            <a:rPr lang="ru-RU" sz="2500" b="1" i="1" dirty="0">
              <a:solidFill>
                <a:schemeClr val="bg1"/>
              </a:solidFill>
              <a:highlight>
                <a:srgbClr val="FFFF00"/>
              </a:highlight>
            </a:rPr>
            <a:t>тыс. рублей</a:t>
          </a:r>
          <a:endParaRPr lang="aa-ET" sz="2500" dirty="0">
            <a:solidFill>
              <a:schemeClr val="bg1"/>
            </a:solidFill>
            <a:highlight>
              <a:srgbClr val="FFFF00"/>
            </a:highlight>
          </a:endParaRPr>
        </a:p>
      </dgm:t>
    </dgm:pt>
    <dgm:pt modelId="{3BB18274-D66F-45AB-A35F-A97AA28396C7}" type="parTrans" cxnId="{C8F74FF8-15E0-435F-B688-BF207996B73A}">
      <dgm:prSet/>
      <dgm:spPr/>
      <dgm:t>
        <a:bodyPr/>
        <a:lstStyle/>
        <a:p>
          <a:endParaRPr lang="aa-ET"/>
        </a:p>
      </dgm:t>
    </dgm:pt>
    <dgm:pt modelId="{A452AD9D-1E9D-45A3-A962-5A6AE67FC171}" type="sibTrans" cxnId="{C8F74FF8-15E0-435F-B688-BF207996B73A}">
      <dgm:prSet/>
      <dgm:spPr/>
      <dgm:t>
        <a:bodyPr/>
        <a:lstStyle/>
        <a:p>
          <a:endParaRPr lang="aa-ET"/>
        </a:p>
      </dgm:t>
    </dgm:pt>
    <dgm:pt modelId="{212F256C-5C5B-43C7-9E6B-E5766CF16C44}" type="pres">
      <dgm:prSet presAssocID="{899DEDAE-AAA1-4411-A215-050E162B3ED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F9A7EB-298B-4715-8481-AA99E23DCE53}" type="pres">
      <dgm:prSet presAssocID="{15820A64-9E71-49D4-A7DC-3111D3654C78}" presName="circle1" presStyleLbl="node1" presStyleIdx="0" presStyleCnt="1" custLinFactNeighborX="865"/>
      <dgm:spPr/>
    </dgm:pt>
    <dgm:pt modelId="{ED31EBC3-F141-4B1E-B00C-2048B4283FEF}" type="pres">
      <dgm:prSet presAssocID="{15820A64-9E71-49D4-A7DC-3111D3654C78}" presName="space" presStyleCnt="0"/>
      <dgm:spPr/>
    </dgm:pt>
    <dgm:pt modelId="{618F065A-3980-456B-AC5E-1C80BA2D4132}" type="pres">
      <dgm:prSet presAssocID="{15820A64-9E71-49D4-A7DC-3111D3654C78}" presName="rect1" presStyleLbl="alignAcc1" presStyleIdx="0" presStyleCnt="1"/>
      <dgm:spPr/>
      <dgm:t>
        <a:bodyPr/>
        <a:lstStyle/>
        <a:p>
          <a:endParaRPr lang="ru-RU"/>
        </a:p>
      </dgm:t>
    </dgm:pt>
    <dgm:pt modelId="{8C5DE306-0473-4BBB-A3F2-B881A27A882E}" type="pres">
      <dgm:prSet presAssocID="{15820A64-9E71-49D4-A7DC-3111D3654C78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9FFFD7-A1FD-437D-A890-0EBDA5D924F9}" type="presOf" srcId="{899DEDAE-AAA1-4411-A215-050E162B3EDD}" destId="{212F256C-5C5B-43C7-9E6B-E5766CF16C44}" srcOrd="0" destOrd="0" presId="urn:microsoft.com/office/officeart/2005/8/layout/target3"/>
    <dgm:cxn modelId="{C8F74FF8-15E0-435F-B688-BF207996B73A}" srcId="{899DEDAE-AAA1-4411-A215-050E162B3EDD}" destId="{15820A64-9E71-49D4-A7DC-3111D3654C78}" srcOrd="0" destOrd="0" parTransId="{3BB18274-D66F-45AB-A35F-A97AA28396C7}" sibTransId="{A452AD9D-1E9D-45A3-A962-5A6AE67FC171}"/>
    <dgm:cxn modelId="{F611D896-9815-4B4F-9D57-59183ACA2FA4}" type="presOf" srcId="{15820A64-9E71-49D4-A7DC-3111D3654C78}" destId="{8C5DE306-0473-4BBB-A3F2-B881A27A882E}" srcOrd="1" destOrd="0" presId="urn:microsoft.com/office/officeart/2005/8/layout/target3"/>
    <dgm:cxn modelId="{781A21DC-DAF4-4D24-BDF5-CC3AD857F60D}" type="presOf" srcId="{15820A64-9E71-49D4-A7DC-3111D3654C78}" destId="{618F065A-3980-456B-AC5E-1C80BA2D4132}" srcOrd="0" destOrd="0" presId="urn:microsoft.com/office/officeart/2005/8/layout/target3"/>
    <dgm:cxn modelId="{9B6C47B4-0DB5-4F8C-9CD7-17409A58F05E}" type="presParOf" srcId="{212F256C-5C5B-43C7-9E6B-E5766CF16C44}" destId="{38F9A7EB-298B-4715-8481-AA99E23DCE53}" srcOrd="0" destOrd="0" presId="urn:microsoft.com/office/officeart/2005/8/layout/target3"/>
    <dgm:cxn modelId="{3167CCBF-BE91-4CC0-BDE7-092573A8FDA4}" type="presParOf" srcId="{212F256C-5C5B-43C7-9E6B-E5766CF16C44}" destId="{ED31EBC3-F141-4B1E-B00C-2048B4283FEF}" srcOrd="1" destOrd="0" presId="urn:microsoft.com/office/officeart/2005/8/layout/target3"/>
    <dgm:cxn modelId="{15267DBC-D02D-4087-83A7-ADD4C445EB9F}" type="presParOf" srcId="{212F256C-5C5B-43C7-9E6B-E5766CF16C44}" destId="{618F065A-3980-456B-AC5E-1C80BA2D4132}" srcOrd="2" destOrd="0" presId="urn:microsoft.com/office/officeart/2005/8/layout/target3"/>
    <dgm:cxn modelId="{904381A3-F2BB-4AB1-B3FF-124522CF6BEA}" type="presParOf" srcId="{212F256C-5C5B-43C7-9E6B-E5766CF16C44}" destId="{8C5DE306-0473-4BBB-A3F2-B881A27A882E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EF6645-710C-40BE-A4E5-D400B7442FE0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aa-ET"/>
        </a:p>
      </dgm:t>
    </dgm:pt>
    <dgm:pt modelId="{F37BD7A7-38F8-4A33-895A-732955D4EC09}">
      <dgm:prSet phldrT="[Текст]"/>
      <dgm:spPr>
        <a:xfrm>
          <a:off x="657729" y="473868"/>
          <a:ext cx="9792476" cy="947737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>
            <a:buNone/>
          </a:pPr>
          <a:r>
            <a:rPr lang="ru-RU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ДОХОДЫ                        </a:t>
          </a:r>
          <a:r>
            <a:rPr lang="ru-RU" b="1" i="1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51 286,7</a:t>
          </a:r>
          <a:endParaRPr lang="aa-ET" b="1" i="1" dirty="0">
            <a:solidFill>
              <a:srgbClr val="7030A0"/>
            </a:solidFill>
            <a:latin typeface="Calibri" panose="020F0502020204030204"/>
            <a:ea typeface="+mn-ea"/>
            <a:cs typeface="+mn-cs"/>
          </a:endParaRPr>
        </a:p>
      </dgm:t>
    </dgm:pt>
    <dgm:pt modelId="{5076BA6E-FAC0-4B55-B4D2-8332847D2174}" type="parTrans" cxnId="{54F102D4-A8AC-4E2F-B8A2-CC3FFA68E9F9}">
      <dgm:prSet/>
      <dgm:spPr/>
      <dgm:t>
        <a:bodyPr/>
        <a:lstStyle/>
        <a:p>
          <a:endParaRPr lang="aa-ET"/>
        </a:p>
      </dgm:t>
    </dgm:pt>
    <dgm:pt modelId="{CBCDC4B5-2124-4024-AB35-8B1665B92472}" type="sibTrans" cxnId="{54F102D4-A8AC-4E2F-B8A2-CC3FFA68E9F9}">
      <dgm:prSet/>
      <dgm:spPr>
        <a:xfrm>
          <a:off x="-5357216" y="-820454"/>
          <a:ext cx="6379596" cy="6379596"/>
        </a:xfrm>
        <a:prstGeom prst="blockArc">
          <a:avLst>
            <a:gd name="adj1" fmla="val 18900000"/>
            <a:gd name="adj2" fmla="val 2700000"/>
            <a:gd name="adj3" fmla="val 339"/>
          </a:avLst>
        </a:prstGeom>
        <a:noFill/>
        <a:ln w="12700" cap="flat" cmpd="sng" algn="ctr">
          <a:solidFill>
            <a:srgbClr val="549E39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aa-ET"/>
        </a:p>
      </dgm:t>
    </dgm:pt>
    <dgm:pt modelId="{73A14964-79CA-4806-B0C4-21DD894EB618}">
      <dgm:prSet phldrT="[Текст]"/>
      <dgm:spPr>
        <a:xfrm>
          <a:off x="1002232" y="1895475"/>
          <a:ext cx="9447973" cy="947737"/>
        </a:xfrm>
        <a:prstGeom prst="rect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>
            <a:buNone/>
          </a:pPr>
          <a:r>
            <a:rPr lang="ru-RU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РАСХОДЫ                    </a:t>
          </a:r>
          <a:r>
            <a:rPr lang="ru-RU" b="1" i="1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49 131,5</a:t>
          </a:r>
          <a:endParaRPr lang="aa-ET" b="1" i="1" dirty="0">
            <a:solidFill>
              <a:srgbClr val="7030A0"/>
            </a:solidFill>
            <a:latin typeface="Calibri" panose="020F0502020204030204"/>
            <a:ea typeface="+mn-ea"/>
            <a:cs typeface="+mn-cs"/>
          </a:endParaRPr>
        </a:p>
      </dgm:t>
    </dgm:pt>
    <dgm:pt modelId="{D15E2AE6-6F84-478C-8185-8E24D447063E}" type="parTrans" cxnId="{92859E9C-B082-465B-A276-6878C0466E5E}">
      <dgm:prSet/>
      <dgm:spPr/>
      <dgm:t>
        <a:bodyPr/>
        <a:lstStyle/>
        <a:p>
          <a:endParaRPr lang="aa-ET"/>
        </a:p>
      </dgm:t>
    </dgm:pt>
    <dgm:pt modelId="{C3A12625-E5FF-4C3F-ACC1-B9EC1E9E06FA}" type="sibTrans" cxnId="{92859E9C-B082-465B-A276-6878C0466E5E}">
      <dgm:prSet/>
      <dgm:spPr/>
      <dgm:t>
        <a:bodyPr/>
        <a:lstStyle/>
        <a:p>
          <a:endParaRPr lang="aa-ET"/>
        </a:p>
      </dgm:t>
    </dgm:pt>
    <dgm:pt modelId="{5A228743-8509-434C-9A4F-C93C07E3A260}">
      <dgm:prSet phldrT="[Текст]"/>
      <dgm:spPr>
        <a:xfrm>
          <a:off x="657729" y="3317081"/>
          <a:ext cx="9792476" cy="947737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>
            <a:buNone/>
          </a:pPr>
          <a:r>
            <a:rPr lang="ru-RU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ДЕФИЦИТ                    </a:t>
          </a:r>
          <a:r>
            <a:rPr lang="ru-RU" b="1" i="1" dirty="0">
              <a:solidFill>
                <a:srgbClr val="7030A0"/>
              </a:solidFill>
              <a:effectLst/>
              <a:latin typeface="Calibri" panose="020F0502020204030204"/>
              <a:ea typeface="+mn-ea"/>
              <a:cs typeface="+mn-cs"/>
            </a:rPr>
            <a:t>2 155,2</a:t>
          </a:r>
          <a:endParaRPr lang="aa-ET" b="1" i="1" dirty="0">
            <a:solidFill>
              <a:srgbClr val="7030A0"/>
            </a:solidFill>
            <a:effectLst/>
            <a:latin typeface="Calibri" panose="020F0502020204030204"/>
            <a:ea typeface="+mn-ea"/>
            <a:cs typeface="+mn-cs"/>
          </a:endParaRPr>
        </a:p>
      </dgm:t>
    </dgm:pt>
    <dgm:pt modelId="{1042A35A-D7CB-485A-A077-6BA2B3D9FD1B}" type="parTrans" cxnId="{E643745C-CD4B-4BC5-A7C1-482B2DE32882}">
      <dgm:prSet/>
      <dgm:spPr/>
      <dgm:t>
        <a:bodyPr/>
        <a:lstStyle/>
        <a:p>
          <a:endParaRPr lang="aa-ET"/>
        </a:p>
      </dgm:t>
    </dgm:pt>
    <dgm:pt modelId="{845955CF-0790-43CA-A45D-D713DA87C540}" type="sibTrans" cxnId="{E643745C-CD4B-4BC5-A7C1-482B2DE32882}">
      <dgm:prSet/>
      <dgm:spPr/>
      <dgm:t>
        <a:bodyPr/>
        <a:lstStyle/>
        <a:p>
          <a:endParaRPr lang="aa-ET"/>
        </a:p>
      </dgm:t>
    </dgm:pt>
    <dgm:pt modelId="{4944E66D-3861-462D-AF3E-74691BBC4D6F}" type="pres">
      <dgm:prSet presAssocID="{AFEF6645-710C-40BE-A4E5-D400B7442FE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3E2E061-C06C-4162-9414-7FB39E940387}" type="pres">
      <dgm:prSet presAssocID="{AFEF6645-710C-40BE-A4E5-D400B7442FE0}" presName="Name1" presStyleCnt="0"/>
      <dgm:spPr/>
    </dgm:pt>
    <dgm:pt modelId="{2E3A423C-1E0F-454F-978C-3C09BF9DAE7A}" type="pres">
      <dgm:prSet presAssocID="{AFEF6645-710C-40BE-A4E5-D400B7442FE0}" presName="cycle" presStyleCnt="0"/>
      <dgm:spPr/>
    </dgm:pt>
    <dgm:pt modelId="{E309E69D-48FB-4D41-8504-2EFEC33EABBF}" type="pres">
      <dgm:prSet presAssocID="{AFEF6645-710C-40BE-A4E5-D400B7442FE0}" presName="srcNode" presStyleLbl="node1" presStyleIdx="0" presStyleCnt="3"/>
      <dgm:spPr/>
    </dgm:pt>
    <dgm:pt modelId="{46020940-8EA7-4100-91AC-D8E66043B7E7}" type="pres">
      <dgm:prSet presAssocID="{AFEF6645-710C-40BE-A4E5-D400B7442FE0}" presName="conn" presStyleLbl="parChTrans1D2" presStyleIdx="0" presStyleCnt="1"/>
      <dgm:spPr/>
      <dgm:t>
        <a:bodyPr/>
        <a:lstStyle/>
        <a:p>
          <a:endParaRPr lang="ru-RU"/>
        </a:p>
      </dgm:t>
    </dgm:pt>
    <dgm:pt modelId="{0D4A8FCB-6644-4F86-8247-4F6266ED507E}" type="pres">
      <dgm:prSet presAssocID="{AFEF6645-710C-40BE-A4E5-D400B7442FE0}" presName="extraNode" presStyleLbl="node1" presStyleIdx="0" presStyleCnt="3"/>
      <dgm:spPr/>
    </dgm:pt>
    <dgm:pt modelId="{6742D2C2-A795-40E1-B2BB-CD893FAFC05B}" type="pres">
      <dgm:prSet presAssocID="{AFEF6645-710C-40BE-A4E5-D400B7442FE0}" presName="dstNode" presStyleLbl="node1" presStyleIdx="0" presStyleCnt="3"/>
      <dgm:spPr/>
    </dgm:pt>
    <dgm:pt modelId="{C3F0F49B-618C-43AC-81E0-3736496C4462}" type="pres">
      <dgm:prSet presAssocID="{F37BD7A7-38F8-4A33-895A-732955D4EC0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A1326B-E1CD-4C72-933B-27D290DC4A26}" type="pres">
      <dgm:prSet presAssocID="{F37BD7A7-38F8-4A33-895A-732955D4EC09}" presName="accent_1" presStyleCnt="0"/>
      <dgm:spPr/>
    </dgm:pt>
    <dgm:pt modelId="{76C76465-DB39-4578-BB5E-66A75D40A440}" type="pres">
      <dgm:prSet presAssocID="{F37BD7A7-38F8-4A33-895A-732955D4EC09}" presName="accentRepeatNode" presStyleLbl="solidFgAcc1" presStyleIdx="0" presStyleCnt="3"/>
      <dgm:spPr>
        <a:xfrm>
          <a:off x="65393" y="355401"/>
          <a:ext cx="1184672" cy="1184672"/>
        </a:xfrm>
        <a:prstGeom prst="ellipse">
          <a:avLst/>
        </a:prstGeom>
        <a:solidFill>
          <a:srgbClr val="66FF66"/>
        </a:solidFill>
        <a:ln w="6350" cap="flat" cmpd="sng" algn="ctr">
          <a:solidFill>
            <a:srgbClr val="549E3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F9515718-01E2-4D7C-9B78-8875A6D2DFE9}" type="pres">
      <dgm:prSet presAssocID="{73A14964-79CA-4806-B0C4-21DD894EB618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3BEEC5-3304-4F79-A63B-F7019A282F01}" type="pres">
      <dgm:prSet presAssocID="{73A14964-79CA-4806-B0C4-21DD894EB618}" presName="accent_2" presStyleCnt="0"/>
      <dgm:spPr/>
    </dgm:pt>
    <dgm:pt modelId="{C102A452-43B0-491F-A773-EAE9CA0F978E}" type="pres">
      <dgm:prSet presAssocID="{73A14964-79CA-4806-B0C4-21DD894EB618}" presName="accentRepeatNode" presStyleLbl="solidFgAcc1" presStyleIdx="1" presStyleCnt="3"/>
      <dgm:spPr>
        <a:xfrm>
          <a:off x="409896" y="1777007"/>
          <a:ext cx="1184672" cy="1184672"/>
        </a:xfrm>
        <a:prstGeom prst="ellipse">
          <a:avLst/>
        </a:prstGeom>
        <a:solidFill>
          <a:srgbClr val="FFFF00"/>
        </a:solidFill>
        <a:ln w="6350" cap="flat" cmpd="sng" algn="ctr">
          <a:solidFill>
            <a:srgbClr val="549E3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358A67F3-7862-443C-B01C-BC681BFA7FB6}" type="pres">
      <dgm:prSet presAssocID="{5A228743-8509-434C-9A4F-C93C07E3A260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3577B3-016C-4BF7-972C-192EA08CAF95}" type="pres">
      <dgm:prSet presAssocID="{5A228743-8509-434C-9A4F-C93C07E3A260}" presName="accent_3" presStyleCnt="0"/>
      <dgm:spPr/>
    </dgm:pt>
    <dgm:pt modelId="{3CD31798-1534-49A4-8B36-3B51016F4B48}" type="pres">
      <dgm:prSet presAssocID="{5A228743-8509-434C-9A4F-C93C07E3A260}" presName="accentRepeatNode" presStyleLbl="solidFgAcc1" presStyleIdx="2" presStyleCnt="3"/>
      <dgm:spPr>
        <a:xfrm>
          <a:off x="65393" y="3198614"/>
          <a:ext cx="1184672" cy="1184672"/>
        </a:xfrm>
        <a:prstGeom prst="ellipse">
          <a:avLst/>
        </a:prstGeom>
        <a:solidFill>
          <a:schemeClr val="bg2">
            <a:lumMod val="40000"/>
            <a:lumOff val="60000"/>
          </a:schemeClr>
        </a:solidFill>
        <a:ln w="6350" cap="flat" cmpd="sng" algn="ctr">
          <a:solidFill>
            <a:srgbClr val="549E3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</dgm:ptLst>
  <dgm:cxnLst>
    <dgm:cxn modelId="{92859E9C-B082-465B-A276-6878C0466E5E}" srcId="{AFEF6645-710C-40BE-A4E5-D400B7442FE0}" destId="{73A14964-79CA-4806-B0C4-21DD894EB618}" srcOrd="1" destOrd="0" parTransId="{D15E2AE6-6F84-478C-8185-8E24D447063E}" sibTransId="{C3A12625-E5FF-4C3F-ACC1-B9EC1E9E06FA}"/>
    <dgm:cxn modelId="{6D4AF56A-C130-41FE-9474-42506D7FE34E}" type="presOf" srcId="{AFEF6645-710C-40BE-A4E5-D400B7442FE0}" destId="{4944E66D-3861-462D-AF3E-74691BBC4D6F}" srcOrd="0" destOrd="0" presId="urn:microsoft.com/office/officeart/2008/layout/VerticalCurvedList"/>
    <dgm:cxn modelId="{DB7DCD11-47ED-4159-A2A1-AF0D7FA923A8}" type="presOf" srcId="{F37BD7A7-38F8-4A33-895A-732955D4EC09}" destId="{C3F0F49B-618C-43AC-81E0-3736496C4462}" srcOrd="0" destOrd="0" presId="urn:microsoft.com/office/officeart/2008/layout/VerticalCurvedList"/>
    <dgm:cxn modelId="{19CAC7AC-425B-44B5-BF51-238B2428551C}" type="presOf" srcId="{5A228743-8509-434C-9A4F-C93C07E3A260}" destId="{358A67F3-7862-443C-B01C-BC681BFA7FB6}" srcOrd="0" destOrd="0" presId="urn:microsoft.com/office/officeart/2008/layout/VerticalCurvedList"/>
    <dgm:cxn modelId="{1C9CDF6A-75D3-4EF9-B820-70F205E9ACBA}" type="presOf" srcId="{73A14964-79CA-4806-B0C4-21DD894EB618}" destId="{F9515718-01E2-4D7C-9B78-8875A6D2DFE9}" srcOrd="0" destOrd="0" presId="urn:microsoft.com/office/officeart/2008/layout/VerticalCurvedList"/>
    <dgm:cxn modelId="{54F102D4-A8AC-4E2F-B8A2-CC3FFA68E9F9}" srcId="{AFEF6645-710C-40BE-A4E5-D400B7442FE0}" destId="{F37BD7A7-38F8-4A33-895A-732955D4EC09}" srcOrd="0" destOrd="0" parTransId="{5076BA6E-FAC0-4B55-B4D2-8332847D2174}" sibTransId="{CBCDC4B5-2124-4024-AB35-8B1665B92472}"/>
    <dgm:cxn modelId="{A43FF874-E9E8-4A26-BE4D-14E2BD263D56}" type="presOf" srcId="{CBCDC4B5-2124-4024-AB35-8B1665B92472}" destId="{46020940-8EA7-4100-91AC-D8E66043B7E7}" srcOrd="0" destOrd="0" presId="urn:microsoft.com/office/officeart/2008/layout/VerticalCurvedList"/>
    <dgm:cxn modelId="{E643745C-CD4B-4BC5-A7C1-482B2DE32882}" srcId="{AFEF6645-710C-40BE-A4E5-D400B7442FE0}" destId="{5A228743-8509-434C-9A4F-C93C07E3A260}" srcOrd="2" destOrd="0" parTransId="{1042A35A-D7CB-485A-A077-6BA2B3D9FD1B}" sibTransId="{845955CF-0790-43CA-A45D-D713DA87C540}"/>
    <dgm:cxn modelId="{AACBCA34-94BF-4781-8E59-172BC0E06B41}" type="presParOf" srcId="{4944E66D-3861-462D-AF3E-74691BBC4D6F}" destId="{A3E2E061-C06C-4162-9414-7FB39E940387}" srcOrd="0" destOrd="0" presId="urn:microsoft.com/office/officeart/2008/layout/VerticalCurvedList"/>
    <dgm:cxn modelId="{571E2A55-415E-4513-96C2-3D1F79E7F8B3}" type="presParOf" srcId="{A3E2E061-C06C-4162-9414-7FB39E940387}" destId="{2E3A423C-1E0F-454F-978C-3C09BF9DAE7A}" srcOrd="0" destOrd="0" presId="urn:microsoft.com/office/officeart/2008/layout/VerticalCurvedList"/>
    <dgm:cxn modelId="{1555902D-B68B-4FCA-948F-15449B6C643C}" type="presParOf" srcId="{2E3A423C-1E0F-454F-978C-3C09BF9DAE7A}" destId="{E309E69D-48FB-4D41-8504-2EFEC33EABBF}" srcOrd="0" destOrd="0" presId="urn:microsoft.com/office/officeart/2008/layout/VerticalCurvedList"/>
    <dgm:cxn modelId="{D21DC936-735F-4A2B-8821-4852DC909E43}" type="presParOf" srcId="{2E3A423C-1E0F-454F-978C-3C09BF9DAE7A}" destId="{46020940-8EA7-4100-91AC-D8E66043B7E7}" srcOrd="1" destOrd="0" presId="urn:microsoft.com/office/officeart/2008/layout/VerticalCurvedList"/>
    <dgm:cxn modelId="{C44C6B8E-3210-47E7-91FA-074FDA4B27AF}" type="presParOf" srcId="{2E3A423C-1E0F-454F-978C-3C09BF9DAE7A}" destId="{0D4A8FCB-6644-4F86-8247-4F6266ED507E}" srcOrd="2" destOrd="0" presId="urn:microsoft.com/office/officeart/2008/layout/VerticalCurvedList"/>
    <dgm:cxn modelId="{691E6880-E2C9-45F5-B802-27F753D8BBFD}" type="presParOf" srcId="{2E3A423C-1E0F-454F-978C-3C09BF9DAE7A}" destId="{6742D2C2-A795-40E1-B2BB-CD893FAFC05B}" srcOrd="3" destOrd="0" presId="urn:microsoft.com/office/officeart/2008/layout/VerticalCurvedList"/>
    <dgm:cxn modelId="{2D624CAA-F7B9-4222-AC6D-35439A1114A6}" type="presParOf" srcId="{A3E2E061-C06C-4162-9414-7FB39E940387}" destId="{C3F0F49B-618C-43AC-81E0-3736496C4462}" srcOrd="1" destOrd="0" presId="urn:microsoft.com/office/officeart/2008/layout/VerticalCurvedList"/>
    <dgm:cxn modelId="{15EA9321-2BFD-4872-8A6C-922FEF785DF3}" type="presParOf" srcId="{A3E2E061-C06C-4162-9414-7FB39E940387}" destId="{07A1326B-E1CD-4C72-933B-27D290DC4A26}" srcOrd="2" destOrd="0" presId="urn:microsoft.com/office/officeart/2008/layout/VerticalCurvedList"/>
    <dgm:cxn modelId="{B1AC85EC-8526-48D8-AA3C-1BD86DB3D322}" type="presParOf" srcId="{07A1326B-E1CD-4C72-933B-27D290DC4A26}" destId="{76C76465-DB39-4578-BB5E-66A75D40A440}" srcOrd="0" destOrd="0" presId="urn:microsoft.com/office/officeart/2008/layout/VerticalCurvedList"/>
    <dgm:cxn modelId="{07E175AD-43EE-4B8F-A064-254F0CB35A4C}" type="presParOf" srcId="{A3E2E061-C06C-4162-9414-7FB39E940387}" destId="{F9515718-01E2-4D7C-9B78-8875A6D2DFE9}" srcOrd="3" destOrd="0" presId="urn:microsoft.com/office/officeart/2008/layout/VerticalCurvedList"/>
    <dgm:cxn modelId="{2D12EDC8-E19C-4113-A48D-96CEBD4ED55F}" type="presParOf" srcId="{A3E2E061-C06C-4162-9414-7FB39E940387}" destId="{E43BEEC5-3304-4F79-A63B-F7019A282F01}" srcOrd="4" destOrd="0" presId="urn:microsoft.com/office/officeart/2008/layout/VerticalCurvedList"/>
    <dgm:cxn modelId="{2774FAE5-B06A-4852-BDE3-36479B82CF42}" type="presParOf" srcId="{E43BEEC5-3304-4F79-A63B-F7019A282F01}" destId="{C102A452-43B0-491F-A773-EAE9CA0F978E}" srcOrd="0" destOrd="0" presId="urn:microsoft.com/office/officeart/2008/layout/VerticalCurvedList"/>
    <dgm:cxn modelId="{959019E2-3624-4D66-868E-D8DD2764BBF5}" type="presParOf" srcId="{A3E2E061-C06C-4162-9414-7FB39E940387}" destId="{358A67F3-7862-443C-B01C-BC681BFA7FB6}" srcOrd="5" destOrd="0" presId="urn:microsoft.com/office/officeart/2008/layout/VerticalCurvedList"/>
    <dgm:cxn modelId="{2373D5F0-5DFF-4F23-918F-AA0E3FEC201F}" type="presParOf" srcId="{A3E2E061-C06C-4162-9414-7FB39E940387}" destId="{E73577B3-016C-4BF7-972C-192EA08CAF95}" srcOrd="6" destOrd="0" presId="urn:microsoft.com/office/officeart/2008/layout/VerticalCurvedList"/>
    <dgm:cxn modelId="{6F59BA4A-E1D2-4465-A557-3B49A489698F}" type="presParOf" srcId="{E73577B3-016C-4BF7-972C-192EA08CAF95}" destId="{3CD31798-1534-49A4-8B36-3B51016F4B4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93CC78-468F-4F63-A4A6-A336F827D4A9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aa-ET"/>
        </a:p>
      </dgm:t>
    </dgm:pt>
    <dgm:pt modelId="{5D07A004-756A-424E-9FDB-D1ED46F42765}">
      <dgm:prSet/>
      <dgm:spPr/>
      <dgm:t>
        <a:bodyPr/>
        <a:lstStyle/>
        <a:p>
          <a:r>
            <a:rPr lang="ru-RU" b="1" i="0" baseline="0" dirty="0">
              <a:solidFill>
                <a:schemeClr val="bg1"/>
              </a:solidFill>
            </a:rPr>
            <a:t>Бюджет Ушачского района на 2025 год, </a:t>
          </a:r>
          <a:br>
            <a:rPr lang="ru-RU" b="1" i="0" baseline="0" dirty="0">
              <a:solidFill>
                <a:schemeClr val="bg1"/>
              </a:solidFill>
            </a:rPr>
          </a:br>
          <a:r>
            <a:rPr lang="ru-RU" b="1" i="0" baseline="0" dirty="0">
              <a:solidFill>
                <a:schemeClr val="bg1"/>
              </a:solidFill>
            </a:rPr>
            <a:t>тыс. рублей</a:t>
          </a:r>
          <a:endParaRPr lang="aa-ET" dirty="0">
            <a:solidFill>
              <a:schemeClr val="bg1"/>
            </a:solidFill>
          </a:endParaRPr>
        </a:p>
      </dgm:t>
    </dgm:pt>
    <dgm:pt modelId="{0FB367D1-83B6-4334-B0AF-A46B424A0BF1}" type="parTrans" cxnId="{5F7F2BB6-7E8A-4FB5-8997-EC819A1BCEB0}">
      <dgm:prSet/>
      <dgm:spPr/>
      <dgm:t>
        <a:bodyPr/>
        <a:lstStyle/>
        <a:p>
          <a:endParaRPr lang="aa-ET"/>
        </a:p>
      </dgm:t>
    </dgm:pt>
    <dgm:pt modelId="{6F18DFAD-8024-4F48-A6CF-DA098893CE82}" type="sibTrans" cxnId="{5F7F2BB6-7E8A-4FB5-8997-EC819A1BCEB0}">
      <dgm:prSet/>
      <dgm:spPr/>
      <dgm:t>
        <a:bodyPr/>
        <a:lstStyle/>
        <a:p>
          <a:endParaRPr lang="aa-ET"/>
        </a:p>
      </dgm:t>
    </dgm:pt>
    <dgm:pt modelId="{DE20BC43-FF05-4227-82A7-30BB58AAD400}" type="pres">
      <dgm:prSet presAssocID="{D593CC78-468F-4F63-A4A6-A336F827D4A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BFC0F5-3AEE-4AE1-BA45-9CC88119D15D}" type="pres">
      <dgm:prSet presAssocID="{5D07A004-756A-424E-9FDB-D1ED46F42765}" presName="circle1" presStyleLbl="node1" presStyleIdx="0" presStyleCnt="1"/>
      <dgm:spPr>
        <a:ln>
          <a:solidFill>
            <a:schemeClr val="tx2"/>
          </a:solidFill>
        </a:ln>
      </dgm:spPr>
    </dgm:pt>
    <dgm:pt modelId="{15CDCF61-D4DA-4AA7-9BB1-244DCC70A18E}" type="pres">
      <dgm:prSet presAssocID="{5D07A004-756A-424E-9FDB-D1ED46F42765}" presName="space" presStyleCnt="0"/>
      <dgm:spPr/>
    </dgm:pt>
    <dgm:pt modelId="{2ECA47C8-96F5-4A7A-9878-B510FB9167EE}" type="pres">
      <dgm:prSet presAssocID="{5D07A004-756A-424E-9FDB-D1ED46F42765}" presName="rect1" presStyleLbl="alignAcc1" presStyleIdx="0" presStyleCnt="1"/>
      <dgm:spPr/>
      <dgm:t>
        <a:bodyPr/>
        <a:lstStyle/>
        <a:p>
          <a:endParaRPr lang="ru-RU"/>
        </a:p>
      </dgm:t>
    </dgm:pt>
    <dgm:pt modelId="{5FED23B5-C37A-4683-AD37-31CC8A9CBA73}" type="pres">
      <dgm:prSet presAssocID="{5D07A004-756A-424E-9FDB-D1ED46F42765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BCA909-5A9E-4624-B7C2-1D5C1F7AAB59}" type="presOf" srcId="{5D07A004-756A-424E-9FDB-D1ED46F42765}" destId="{5FED23B5-C37A-4683-AD37-31CC8A9CBA73}" srcOrd="1" destOrd="0" presId="urn:microsoft.com/office/officeart/2005/8/layout/target3"/>
    <dgm:cxn modelId="{5F7F2BB6-7E8A-4FB5-8997-EC819A1BCEB0}" srcId="{D593CC78-468F-4F63-A4A6-A336F827D4A9}" destId="{5D07A004-756A-424E-9FDB-D1ED46F42765}" srcOrd="0" destOrd="0" parTransId="{0FB367D1-83B6-4334-B0AF-A46B424A0BF1}" sibTransId="{6F18DFAD-8024-4F48-A6CF-DA098893CE82}"/>
    <dgm:cxn modelId="{5E60BA8F-3E0C-456E-969B-9D422E266058}" type="presOf" srcId="{D593CC78-468F-4F63-A4A6-A336F827D4A9}" destId="{DE20BC43-FF05-4227-82A7-30BB58AAD400}" srcOrd="0" destOrd="0" presId="urn:microsoft.com/office/officeart/2005/8/layout/target3"/>
    <dgm:cxn modelId="{6C657B93-D83D-4C0A-AD03-20298D2A9B1E}" type="presOf" srcId="{5D07A004-756A-424E-9FDB-D1ED46F42765}" destId="{2ECA47C8-96F5-4A7A-9878-B510FB9167EE}" srcOrd="0" destOrd="0" presId="urn:microsoft.com/office/officeart/2005/8/layout/target3"/>
    <dgm:cxn modelId="{54CCFC15-47B3-4D5D-850F-DDDEC8819401}" type="presParOf" srcId="{DE20BC43-FF05-4227-82A7-30BB58AAD400}" destId="{5DBFC0F5-3AEE-4AE1-BA45-9CC88119D15D}" srcOrd="0" destOrd="0" presId="urn:microsoft.com/office/officeart/2005/8/layout/target3"/>
    <dgm:cxn modelId="{D57A4662-1FA7-40C6-84C3-C9F2C7A7C214}" type="presParOf" srcId="{DE20BC43-FF05-4227-82A7-30BB58AAD400}" destId="{15CDCF61-D4DA-4AA7-9BB1-244DCC70A18E}" srcOrd="1" destOrd="0" presId="urn:microsoft.com/office/officeart/2005/8/layout/target3"/>
    <dgm:cxn modelId="{F79D8EC6-D95E-4561-A7FD-EAD35F0F17D4}" type="presParOf" srcId="{DE20BC43-FF05-4227-82A7-30BB58AAD400}" destId="{2ECA47C8-96F5-4A7A-9878-B510FB9167EE}" srcOrd="2" destOrd="0" presId="urn:microsoft.com/office/officeart/2005/8/layout/target3"/>
    <dgm:cxn modelId="{609551E9-CB78-4AEB-8667-96832C4B67DD}" type="presParOf" srcId="{DE20BC43-FF05-4227-82A7-30BB58AAD400}" destId="{5FED23B5-C37A-4683-AD37-31CC8A9CBA73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EF6645-710C-40BE-A4E5-D400B7442FE0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aa-ET"/>
        </a:p>
      </dgm:t>
    </dgm:pt>
    <dgm:pt modelId="{F37BD7A7-38F8-4A33-895A-732955D4EC09}">
      <dgm:prSet phldrT="[Текст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perspectiveLeft"/>
          <a:lightRig rig="flat" dir="t"/>
        </a:scene3d>
        <a:sp3d prstMaterial="dkEdge">
          <a:bevelT w="8200" h="38100"/>
        </a:sp3d>
      </dgm:spPr>
      <dgm:t>
        <a:bodyPr/>
        <a:lstStyle/>
        <a:p>
          <a:pPr>
            <a:buNone/>
          </a:pPr>
          <a:r>
            <a:rPr lang="ru-RU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ДОХОДЫ                        </a:t>
          </a:r>
          <a:r>
            <a:rPr lang="ru-RU" b="1" i="1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59 127,4</a:t>
          </a:r>
          <a:endParaRPr lang="aa-ET" b="1" i="1" dirty="0">
            <a:solidFill>
              <a:srgbClr val="7030A0"/>
            </a:solidFill>
            <a:latin typeface="Calibri" panose="020F0502020204030204"/>
            <a:ea typeface="+mn-ea"/>
            <a:cs typeface="+mn-cs"/>
          </a:endParaRPr>
        </a:p>
      </dgm:t>
    </dgm:pt>
    <dgm:pt modelId="{5076BA6E-FAC0-4B55-B4D2-8332847D2174}" type="parTrans" cxnId="{54F102D4-A8AC-4E2F-B8A2-CC3FFA68E9F9}">
      <dgm:prSet/>
      <dgm:spPr/>
      <dgm:t>
        <a:bodyPr/>
        <a:lstStyle/>
        <a:p>
          <a:endParaRPr lang="aa-ET"/>
        </a:p>
      </dgm:t>
    </dgm:pt>
    <dgm:pt modelId="{CBCDC4B5-2124-4024-AB35-8B1665B92472}" type="sibTrans" cxnId="{54F102D4-A8AC-4E2F-B8A2-CC3FFA68E9F9}">
      <dgm:prSet/>
      <dgm:spPr>
        <a:xfrm>
          <a:off x="-5357216" y="-820454"/>
          <a:ext cx="6379596" cy="6379596"/>
        </a:xfrm>
        <a:prstGeom prst="blockArc">
          <a:avLst>
            <a:gd name="adj1" fmla="val 18900000"/>
            <a:gd name="adj2" fmla="val 2700000"/>
            <a:gd name="adj3" fmla="val 339"/>
          </a:avLst>
        </a:prstGeom>
        <a:noFill/>
        <a:ln w="12700" cap="flat" cmpd="sng" algn="ctr">
          <a:solidFill>
            <a:srgbClr val="549E39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aa-ET"/>
        </a:p>
      </dgm:t>
    </dgm:pt>
    <dgm:pt modelId="{73A14964-79CA-4806-B0C4-21DD894EB618}">
      <dgm:prSet phldrT="[Текст]"/>
      <dgm:spPr>
        <a:xfrm>
          <a:off x="1002232" y="1895475"/>
          <a:ext cx="9447973" cy="947737"/>
        </a:xfrm>
        <a:prstGeom prst="rect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glow rad="63500">
            <a:schemeClr val="accent2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>
            <a:buNone/>
          </a:pPr>
          <a:r>
            <a:rPr lang="ru-RU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РАСХОДЫ                    </a:t>
          </a:r>
          <a:r>
            <a:rPr lang="ru-RU" b="1" i="1" dirty="0">
              <a:solidFill>
                <a:srgbClr val="7030A0"/>
              </a:solidFill>
              <a:latin typeface="Calibri" panose="020F0502020204030204"/>
              <a:ea typeface="+mn-ea"/>
              <a:cs typeface="+mn-cs"/>
            </a:rPr>
            <a:t>57 113,0</a:t>
          </a:r>
          <a:endParaRPr lang="aa-ET" b="1" i="1" dirty="0">
            <a:solidFill>
              <a:srgbClr val="7030A0"/>
            </a:solidFill>
            <a:latin typeface="Calibri" panose="020F0502020204030204"/>
            <a:ea typeface="+mn-ea"/>
            <a:cs typeface="+mn-cs"/>
          </a:endParaRPr>
        </a:p>
      </dgm:t>
    </dgm:pt>
    <dgm:pt modelId="{D15E2AE6-6F84-478C-8185-8E24D447063E}" type="parTrans" cxnId="{92859E9C-B082-465B-A276-6878C0466E5E}">
      <dgm:prSet/>
      <dgm:spPr/>
      <dgm:t>
        <a:bodyPr/>
        <a:lstStyle/>
        <a:p>
          <a:endParaRPr lang="aa-ET"/>
        </a:p>
      </dgm:t>
    </dgm:pt>
    <dgm:pt modelId="{C3A12625-E5FF-4C3F-ACC1-B9EC1E9E06FA}" type="sibTrans" cxnId="{92859E9C-B082-465B-A276-6878C0466E5E}">
      <dgm:prSet/>
      <dgm:spPr/>
      <dgm:t>
        <a:bodyPr/>
        <a:lstStyle/>
        <a:p>
          <a:endParaRPr lang="aa-ET"/>
        </a:p>
      </dgm:t>
    </dgm:pt>
    <dgm:pt modelId="{5A228743-8509-434C-9A4F-C93C07E3A260}">
      <dgm:prSet phldrT="[Текст]"/>
      <dgm:spPr>
        <a:xfrm>
          <a:off x="657729" y="3317081"/>
          <a:ext cx="9792476" cy="947737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>
            <a:buNone/>
          </a:pPr>
          <a:r>
            <a:rPr lang="ru-RU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ПРОФИЦИТ                    </a:t>
          </a:r>
          <a:r>
            <a:rPr lang="ru-RU" b="1" i="1" dirty="0">
              <a:solidFill>
                <a:srgbClr val="7030A0"/>
              </a:solidFill>
              <a:effectLst/>
              <a:latin typeface="Calibri" panose="020F0502020204030204"/>
              <a:ea typeface="+mn-ea"/>
              <a:cs typeface="+mn-cs"/>
            </a:rPr>
            <a:t>2 014,4</a:t>
          </a:r>
          <a:endParaRPr lang="aa-ET" b="1" i="1" dirty="0">
            <a:solidFill>
              <a:srgbClr val="7030A0"/>
            </a:solidFill>
            <a:effectLst/>
            <a:latin typeface="Calibri" panose="020F0502020204030204"/>
            <a:ea typeface="+mn-ea"/>
            <a:cs typeface="+mn-cs"/>
          </a:endParaRPr>
        </a:p>
      </dgm:t>
    </dgm:pt>
    <dgm:pt modelId="{1042A35A-D7CB-485A-A077-6BA2B3D9FD1B}" type="parTrans" cxnId="{E643745C-CD4B-4BC5-A7C1-482B2DE32882}">
      <dgm:prSet/>
      <dgm:spPr/>
      <dgm:t>
        <a:bodyPr/>
        <a:lstStyle/>
        <a:p>
          <a:endParaRPr lang="aa-ET"/>
        </a:p>
      </dgm:t>
    </dgm:pt>
    <dgm:pt modelId="{845955CF-0790-43CA-A45D-D713DA87C540}" type="sibTrans" cxnId="{E643745C-CD4B-4BC5-A7C1-482B2DE32882}">
      <dgm:prSet/>
      <dgm:spPr/>
      <dgm:t>
        <a:bodyPr/>
        <a:lstStyle/>
        <a:p>
          <a:endParaRPr lang="aa-ET"/>
        </a:p>
      </dgm:t>
    </dgm:pt>
    <dgm:pt modelId="{4944E66D-3861-462D-AF3E-74691BBC4D6F}" type="pres">
      <dgm:prSet presAssocID="{AFEF6645-710C-40BE-A4E5-D400B7442FE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3E2E061-C06C-4162-9414-7FB39E940387}" type="pres">
      <dgm:prSet presAssocID="{AFEF6645-710C-40BE-A4E5-D400B7442FE0}" presName="Name1" presStyleCnt="0"/>
      <dgm:spPr/>
    </dgm:pt>
    <dgm:pt modelId="{2E3A423C-1E0F-454F-978C-3C09BF9DAE7A}" type="pres">
      <dgm:prSet presAssocID="{AFEF6645-710C-40BE-A4E5-D400B7442FE0}" presName="cycle" presStyleCnt="0"/>
      <dgm:spPr/>
    </dgm:pt>
    <dgm:pt modelId="{E309E69D-48FB-4D41-8504-2EFEC33EABBF}" type="pres">
      <dgm:prSet presAssocID="{AFEF6645-710C-40BE-A4E5-D400B7442FE0}" presName="srcNode" presStyleLbl="node1" presStyleIdx="0" presStyleCnt="3"/>
      <dgm:spPr/>
    </dgm:pt>
    <dgm:pt modelId="{46020940-8EA7-4100-91AC-D8E66043B7E7}" type="pres">
      <dgm:prSet presAssocID="{AFEF6645-710C-40BE-A4E5-D400B7442FE0}" presName="conn" presStyleLbl="parChTrans1D2" presStyleIdx="0" presStyleCnt="1"/>
      <dgm:spPr/>
      <dgm:t>
        <a:bodyPr/>
        <a:lstStyle/>
        <a:p>
          <a:endParaRPr lang="ru-RU"/>
        </a:p>
      </dgm:t>
    </dgm:pt>
    <dgm:pt modelId="{0D4A8FCB-6644-4F86-8247-4F6266ED507E}" type="pres">
      <dgm:prSet presAssocID="{AFEF6645-710C-40BE-A4E5-D400B7442FE0}" presName="extraNode" presStyleLbl="node1" presStyleIdx="0" presStyleCnt="3"/>
      <dgm:spPr/>
    </dgm:pt>
    <dgm:pt modelId="{6742D2C2-A795-40E1-B2BB-CD893FAFC05B}" type="pres">
      <dgm:prSet presAssocID="{AFEF6645-710C-40BE-A4E5-D400B7442FE0}" presName="dstNode" presStyleLbl="node1" presStyleIdx="0" presStyleCnt="3"/>
      <dgm:spPr/>
    </dgm:pt>
    <dgm:pt modelId="{C3F0F49B-618C-43AC-81E0-3736496C4462}" type="pres">
      <dgm:prSet presAssocID="{F37BD7A7-38F8-4A33-895A-732955D4EC09}" presName="text_1" presStyleLbl="node1" presStyleIdx="0" presStyleCnt="3">
        <dgm:presLayoutVars>
          <dgm:bulletEnabled val="1"/>
        </dgm:presLayoutVars>
      </dgm:prSet>
      <dgm:spPr>
        <a:xfrm>
          <a:off x="657729" y="473868"/>
          <a:ext cx="9792476" cy="947737"/>
        </a:xfrm>
        <a:prstGeom prst="rect">
          <a:avLst/>
        </a:prstGeom>
      </dgm:spPr>
      <dgm:t>
        <a:bodyPr/>
        <a:lstStyle/>
        <a:p>
          <a:endParaRPr lang="ru-RU"/>
        </a:p>
      </dgm:t>
    </dgm:pt>
    <dgm:pt modelId="{07A1326B-E1CD-4C72-933B-27D290DC4A26}" type="pres">
      <dgm:prSet presAssocID="{F37BD7A7-38F8-4A33-895A-732955D4EC09}" presName="accent_1" presStyleCnt="0"/>
      <dgm:spPr/>
    </dgm:pt>
    <dgm:pt modelId="{76C76465-DB39-4578-BB5E-66A75D40A440}" type="pres">
      <dgm:prSet presAssocID="{F37BD7A7-38F8-4A33-895A-732955D4EC09}" presName="accentRepeatNode" presStyleLbl="solidFgAcc1" presStyleIdx="0" presStyleCnt="3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xfrm>
          <a:off x="65393" y="355401"/>
          <a:ext cx="1184672" cy="1184672"/>
        </a:xfrm>
        <a:prstGeom prst="ellipse">
          <a:avLst/>
        </a:prstGeom>
        <a:ln/>
      </dgm:spPr>
    </dgm:pt>
    <dgm:pt modelId="{F9515718-01E2-4D7C-9B78-8875A6D2DFE9}" type="pres">
      <dgm:prSet presAssocID="{73A14964-79CA-4806-B0C4-21DD894EB618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3BEEC5-3304-4F79-A63B-F7019A282F01}" type="pres">
      <dgm:prSet presAssocID="{73A14964-79CA-4806-B0C4-21DD894EB618}" presName="accent_2" presStyleCnt="0"/>
      <dgm:spPr/>
    </dgm:pt>
    <dgm:pt modelId="{C102A452-43B0-491F-A773-EAE9CA0F978E}" type="pres">
      <dgm:prSet presAssocID="{73A14964-79CA-4806-B0C4-21DD894EB618}" presName="accentRepeatNode" presStyleLbl="solidFgAcc1" presStyleIdx="1" presStyleCnt="3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xfrm>
          <a:off x="409896" y="1777007"/>
          <a:ext cx="1184672" cy="1184672"/>
        </a:xfrm>
        <a:prstGeom prst="ellipse">
          <a:avLst/>
        </a:prstGeom>
        <a:ln/>
      </dgm:spPr>
    </dgm:pt>
    <dgm:pt modelId="{358A67F3-7862-443C-B01C-BC681BFA7FB6}" type="pres">
      <dgm:prSet presAssocID="{5A228743-8509-434C-9A4F-C93C07E3A260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3577B3-016C-4BF7-972C-192EA08CAF95}" type="pres">
      <dgm:prSet presAssocID="{5A228743-8509-434C-9A4F-C93C07E3A260}" presName="accent_3" presStyleCnt="0"/>
      <dgm:spPr/>
    </dgm:pt>
    <dgm:pt modelId="{3CD31798-1534-49A4-8B36-3B51016F4B48}" type="pres">
      <dgm:prSet presAssocID="{5A228743-8509-434C-9A4F-C93C07E3A260}" presName="accentRepeatNode" presStyleLbl="solidFgAcc1" presStyleIdx="2" presStyleCnt="3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65393" y="3198614"/>
          <a:ext cx="1184672" cy="1184672"/>
        </a:xfrm>
        <a:prstGeom prst="ellipse">
          <a:avLst/>
        </a:prstGeom>
        <a:ln/>
      </dgm:spPr>
    </dgm:pt>
  </dgm:ptLst>
  <dgm:cxnLst>
    <dgm:cxn modelId="{92859E9C-B082-465B-A276-6878C0466E5E}" srcId="{AFEF6645-710C-40BE-A4E5-D400B7442FE0}" destId="{73A14964-79CA-4806-B0C4-21DD894EB618}" srcOrd="1" destOrd="0" parTransId="{D15E2AE6-6F84-478C-8185-8E24D447063E}" sibTransId="{C3A12625-E5FF-4C3F-ACC1-B9EC1E9E06FA}"/>
    <dgm:cxn modelId="{6D4AF56A-C130-41FE-9474-42506D7FE34E}" type="presOf" srcId="{AFEF6645-710C-40BE-A4E5-D400B7442FE0}" destId="{4944E66D-3861-462D-AF3E-74691BBC4D6F}" srcOrd="0" destOrd="0" presId="urn:microsoft.com/office/officeart/2008/layout/VerticalCurvedList"/>
    <dgm:cxn modelId="{DB7DCD11-47ED-4159-A2A1-AF0D7FA923A8}" type="presOf" srcId="{F37BD7A7-38F8-4A33-895A-732955D4EC09}" destId="{C3F0F49B-618C-43AC-81E0-3736496C4462}" srcOrd="0" destOrd="0" presId="urn:microsoft.com/office/officeart/2008/layout/VerticalCurvedList"/>
    <dgm:cxn modelId="{19CAC7AC-425B-44B5-BF51-238B2428551C}" type="presOf" srcId="{5A228743-8509-434C-9A4F-C93C07E3A260}" destId="{358A67F3-7862-443C-B01C-BC681BFA7FB6}" srcOrd="0" destOrd="0" presId="urn:microsoft.com/office/officeart/2008/layout/VerticalCurvedList"/>
    <dgm:cxn modelId="{1C9CDF6A-75D3-4EF9-B820-70F205E9ACBA}" type="presOf" srcId="{73A14964-79CA-4806-B0C4-21DD894EB618}" destId="{F9515718-01E2-4D7C-9B78-8875A6D2DFE9}" srcOrd="0" destOrd="0" presId="urn:microsoft.com/office/officeart/2008/layout/VerticalCurvedList"/>
    <dgm:cxn modelId="{54F102D4-A8AC-4E2F-B8A2-CC3FFA68E9F9}" srcId="{AFEF6645-710C-40BE-A4E5-D400B7442FE0}" destId="{F37BD7A7-38F8-4A33-895A-732955D4EC09}" srcOrd="0" destOrd="0" parTransId="{5076BA6E-FAC0-4B55-B4D2-8332847D2174}" sibTransId="{CBCDC4B5-2124-4024-AB35-8B1665B92472}"/>
    <dgm:cxn modelId="{A43FF874-E9E8-4A26-BE4D-14E2BD263D56}" type="presOf" srcId="{CBCDC4B5-2124-4024-AB35-8B1665B92472}" destId="{46020940-8EA7-4100-91AC-D8E66043B7E7}" srcOrd="0" destOrd="0" presId="urn:microsoft.com/office/officeart/2008/layout/VerticalCurvedList"/>
    <dgm:cxn modelId="{E643745C-CD4B-4BC5-A7C1-482B2DE32882}" srcId="{AFEF6645-710C-40BE-A4E5-D400B7442FE0}" destId="{5A228743-8509-434C-9A4F-C93C07E3A260}" srcOrd="2" destOrd="0" parTransId="{1042A35A-D7CB-485A-A077-6BA2B3D9FD1B}" sibTransId="{845955CF-0790-43CA-A45D-D713DA87C540}"/>
    <dgm:cxn modelId="{AACBCA34-94BF-4781-8E59-172BC0E06B41}" type="presParOf" srcId="{4944E66D-3861-462D-AF3E-74691BBC4D6F}" destId="{A3E2E061-C06C-4162-9414-7FB39E940387}" srcOrd="0" destOrd="0" presId="urn:microsoft.com/office/officeart/2008/layout/VerticalCurvedList"/>
    <dgm:cxn modelId="{571E2A55-415E-4513-96C2-3D1F79E7F8B3}" type="presParOf" srcId="{A3E2E061-C06C-4162-9414-7FB39E940387}" destId="{2E3A423C-1E0F-454F-978C-3C09BF9DAE7A}" srcOrd="0" destOrd="0" presId="urn:microsoft.com/office/officeart/2008/layout/VerticalCurvedList"/>
    <dgm:cxn modelId="{1555902D-B68B-4FCA-948F-15449B6C643C}" type="presParOf" srcId="{2E3A423C-1E0F-454F-978C-3C09BF9DAE7A}" destId="{E309E69D-48FB-4D41-8504-2EFEC33EABBF}" srcOrd="0" destOrd="0" presId="urn:microsoft.com/office/officeart/2008/layout/VerticalCurvedList"/>
    <dgm:cxn modelId="{D21DC936-735F-4A2B-8821-4852DC909E43}" type="presParOf" srcId="{2E3A423C-1E0F-454F-978C-3C09BF9DAE7A}" destId="{46020940-8EA7-4100-91AC-D8E66043B7E7}" srcOrd="1" destOrd="0" presId="urn:microsoft.com/office/officeart/2008/layout/VerticalCurvedList"/>
    <dgm:cxn modelId="{C44C6B8E-3210-47E7-91FA-074FDA4B27AF}" type="presParOf" srcId="{2E3A423C-1E0F-454F-978C-3C09BF9DAE7A}" destId="{0D4A8FCB-6644-4F86-8247-4F6266ED507E}" srcOrd="2" destOrd="0" presId="urn:microsoft.com/office/officeart/2008/layout/VerticalCurvedList"/>
    <dgm:cxn modelId="{691E6880-E2C9-45F5-B802-27F753D8BBFD}" type="presParOf" srcId="{2E3A423C-1E0F-454F-978C-3C09BF9DAE7A}" destId="{6742D2C2-A795-40E1-B2BB-CD893FAFC05B}" srcOrd="3" destOrd="0" presId="urn:microsoft.com/office/officeart/2008/layout/VerticalCurvedList"/>
    <dgm:cxn modelId="{2D624CAA-F7B9-4222-AC6D-35439A1114A6}" type="presParOf" srcId="{A3E2E061-C06C-4162-9414-7FB39E940387}" destId="{C3F0F49B-618C-43AC-81E0-3736496C4462}" srcOrd="1" destOrd="0" presId="urn:microsoft.com/office/officeart/2008/layout/VerticalCurvedList"/>
    <dgm:cxn modelId="{15EA9321-2BFD-4872-8A6C-922FEF785DF3}" type="presParOf" srcId="{A3E2E061-C06C-4162-9414-7FB39E940387}" destId="{07A1326B-E1CD-4C72-933B-27D290DC4A26}" srcOrd="2" destOrd="0" presId="urn:microsoft.com/office/officeart/2008/layout/VerticalCurvedList"/>
    <dgm:cxn modelId="{B1AC85EC-8526-48D8-AA3C-1BD86DB3D322}" type="presParOf" srcId="{07A1326B-E1CD-4C72-933B-27D290DC4A26}" destId="{76C76465-DB39-4578-BB5E-66A75D40A440}" srcOrd="0" destOrd="0" presId="urn:microsoft.com/office/officeart/2008/layout/VerticalCurvedList"/>
    <dgm:cxn modelId="{07E175AD-43EE-4B8F-A064-254F0CB35A4C}" type="presParOf" srcId="{A3E2E061-C06C-4162-9414-7FB39E940387}" destId="{F9515718-01E2-4D7C-9B78-8875A6D2DFE9}" srcOrd="3" destOrd="0" presId="urn:microsoft.com/office/officeart/2008/layout/VerticalCurvedList"/>
    <dgm:cxn modelId="{2D12EDC8-E19C-4113-A48D-96CEBD4ED55F}" type="presParOf" srcId="{A3E2E061-C06C-4162-9414-7FB39E940387}" destId="{E43BEEC5-3304-4F79-A63B-F7019A282F01}" srcOrd="4" destOrd="0" presId="urn:microsoft.com/office/officeart/2008/layout/VerticalCurvedList"/>
    <dgm:cxn modelId="{2774FAE5-B06A-4852-BDE3-36479B82CF42}" type="presParOf" srcId="{E43BEEC5-3304-4F79-A63B-F7019A282F01}" destId="{C102A452-43B0-491F-A773-EAE9CA0F978E}" srcOrd="0" destOrd="0" presId="urn:microsoft.com/office/officeart/2008/layout/VerticalCurvedList"/>
    <dgm:cxn modelId="{959019E2-3624-4D66-868E-D8DD2764BBF5}" type="presParOf" srcId="{A3E2E061-C06C-4162-9414-7FB39E940387}" destId="{358A67F3-7862-443C-B01C-BC681BFA7FB6}" srcOrd="5" destOrd="0" presId="urn:microsoft.com/office/officeart/2008/layout/VerticalCurvedList"/>
    <dgm:cxn modelId="{2373D5F0-5DFF-4F23-918F-AA0E3FEC201F}" type="presParOf" srcId="{A3E2E061-C06C-4162-9414-7FB39E940387}" destId="{E73577B3-016C-4BF7-972C-192EA08CAF95}" srcOrd="6" destOrd="0" presId="urn:microsoft.com/office/officeart/2008/layout/VerticalCurvedList"/>
    <dgm:cxn modelId="{6F59BA4A-E1D2-4465-A557-3B49A489698F}" type="presParOf" srcId="{E73577B3-016C-4BF7-972C-192EA08CAF95}" destId="{3CD31798-1534-49A4-8B36-3B51016F4B4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0.79942</cdr:x>
      <cdr:y>0.74605</cdr:y>
    </cdr:from>
    <cdr:to>
      <cdr:x>0.98342</cdr:x>
      <cdr:y>0.94083</cdr:y>
    </cdr:to>
    <cdr:sp macro="" textlink="">
      <cdr:nvSpPr>
        <cdr:cNvPr id="8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7B7CE126-3140-4EA1-A946-6970460EE9EB}"/>
            </a:ext>
          </a:extLst>
        </cdr:cNvPr>
        <cdr:cNvSpPr txBox="1"/>
      </cdr:nvSpPr>
      <cdr:spPr>
        <a:xfrm xmlns:a="http://schemas.openxmlformats.org/drawingml/2006/main">
          <a:off x="9258729" y="4067262"/>
          <a:ext cx="2131117" cy="106182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1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Темп роста к прошлому году </a:t>
          </a:r>
          <a:r>
            <a:rPr lang="ru-RU" sz="21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 Cond Light" panose="020B0306020202020204" pitchFamily="34" charset="0"/>
            </a:rPr>
            <a:t>109,6 %</a:t>
          </a:r>
          <a:endParaRPr lang="aa-ET" sz="2100" b="1" i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ova Cond Light" panose="020B0306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0.03742</cdr:x>
      <cdr:y>0.05514</cdr:y>
    </cdr:from>
    <cdr:to>
      <cdr:x>0.22117</cdr:x>
      <cdr:y>0.24932</cdr:y>
    </cdr:to>
    <cdr:sp macro="" textlink="">
      <cdr:nvSpPr>
        <cdr:cNvPr id="2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AE97C945-356D-4AC8-9955-D3AB79A7B0CC}"/>
            </a:ext>
          </a:extLst>
        </cdr:cNvPr>
        <cdr:cNvSpPr txBox="1"/>
      </cdr:nvSpPr>
      <cdr:spPr>
        <a:xfrm xmlns:a="http://schemas.openxmlformats.org/drawingml/2006/main">
          <a:off x="433934" y="301512"/>
          <a:ext cx="2131054" cy="106182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1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Темп роста к прошлому году 121,5 %</a:t>
          </a:r>
          <a:endParaRPr lang="aa-ET" sz="2100" b="1" i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ova Cond Light" panose="020B0306020202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0.80395</cdr:x>
      <cdr:y>0.68887</cdr:y>
    </cdr:from>
    <cdr:to>
      <cdr:x>0.85173</cdr:x>
      <cdr:y>0.76541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:a16="http://schemas.microsoft.com/office/drawing/2014/main" xmlns="" id="{09A3B711-04D1-4C61-B186-85AF74CCABCF}"/>
            </a:ext>
          </a:extLst>
        </cdr:cNvPr>
        <cdr:cNvCxnSpPr/>
      </cdr:nvCxnSpPr>
      <cdr:spPr>
        <a:xfrm xmlns:a="http://schemas.openxmlformats.org/drawingml/2006/main">
          <a:off x="4648201" y="3086098"/>
          <a:ext cx="276225" cy="3429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0.4774</cdr:x>
      <cdr:y>0.12766</cdr:y>
    </cdr:from>
    <cdr:to>
      <cdr:x>0.54371</cdr:x>
      <cdr:y>0.18844</cdr:y>
    </cdr:to>
    <cdr:cxnSp macro="">
      <cdr:nvCxnSpPr>
        <cdr:cNvPr id="5" name="Прямая соединительная линия 4">
          <a:extLst xmlns:a="http://schemas.openxmlformats.org/drawingml/2006/main">
            <a:ext uri="{FF2B5EF4-FFF2-40B4-BE49-F238E27FC236}">
              <a16:creationId xmlns:a16="http://schemas.microsoft.com/office/drawing/2014/main" xmlns="" id="{E90D05E5-C9AB-442B-9D31-C2AFC2685BB6}"/>
            </a:ext>
          </a:extLst>
        </cdr:cNvPr>
        <cdr:cNvCxnSpPr/>
      </cdr:nvCxnSpPr>
      <cdr:spPr>
        <a:xfrm xmlns:a="http://schemas.openxmlformats.org/drawingml/2006/main" flipV="1">
          <a:off x="2760172" y="643267"/>
          <a:ext cx="383362" cy="30623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0.13658</cdr:x>
      <cdr:y>0.2193</cdr:y>
    </cdr:from>
    <cdr:to>
      <cdr:x>0.13658</cdr:x>
      <cdr:y>0.28398</cdr:y>
    </cdr:to>
    <cdr:cxnSp macro="">
      <cdr:nvCxnSpPr>
        <cdr:cNvPr id="7" name="Прямая соединительная линия 6">
          <a:extLst xmlns:a="http://schemas.openxmlformats.org/drawingml/2006/main">
            <a:ext uri="{FF2B5EF4-FFF2-40B4-BE49-F238E27FC236}">
              <a16:creationId xmlns:a16="http://schemas.microsoft.com/office/drawing/2014/main" xmlns="" id="{763DD472-5726-4E09-9203-15331012B5D5}"/>
            </a:ext>
          </a:extLst>
        </cdr:cNvPr>
        <cdr:cNvCxnSpPr/>
      </cdr:nvCxnSpPr>
      <cdr:spPr>
        <a:xfrm xmlns:a="http://schemas.openxmlformats.org/drawingml/2006/main" flipH="1" flipV="1">
          <a:off x="789633" y="1104993"/>
          <a:ext cx="1" cy="3259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0.08402</cdr:x>
      <cdr:y>0.46318</cdr:y>
    </cdr:from>
    <cdr:to>
      <cdr:x>0.08402</cdr:x>
      <cdr:y>0.78149</cdr:y>
    </cdr:to>
    <cdr:cxnSp macro="">
      <cdr:nvCxnSpPr>
        <cdr:cNvPr id="9" name="Прямая соединительная линия 8">
          <a:extLst xmlns:a="http://schemas.openxmlformats.org/drawingml/2006/main">
            <a:ext uri="{FF2B5EF4-FFF2-40B4-BE49-F238E27FC236}">
              <a16:creationId xmlns:a16="http://schemas.microsoft.com/office/drawing/2014/main" xmlns="" id="{182590BF-B064-48BF-BA91-D272E079912C}"/>
            </a:ext>
          </a:extLst>
        </cdr:cNvPr>
        <cdr:cNvCxnSpPr/>
      </cdr:nvCxnSpPr>
      <cdr:spPr>
        <a:xfrm xmlns:a="http://schemas.openxmlformats.org/drawingml/2006/main" flipH="1">
          <a:off x="525005" y="2446846"/>
          <a:ext cx="1" cy="168153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0.41113</cdr:x>
      <cdr:y>0.77824</cdr:y>
    </cdr:from>
    <cdr:to>
      <cdr:x>0.41113</cdr:x>
      <cdr:y>0.87918</cdr:y>
    </cdr:to>
    <cdr:cxnSp macro="">
      <cdr:nvCxnSpPr>
        <cdr:cNvPr id="11" name="Прямая соединительная линия 10">
          <a:extLst xmlns:a="http://schemas.openxmlformats.org/drawingml/2006/main">
            <a:ext uri="{FF2B5EF4-FFF2-40B4-BE49-F238E27FC236}">
              <a16:creationId xmlns:a16="http://schemas.microsoft.com/office/drawing/2014/main" xmlns="" id="{81CE4867-2D35-4172-A56E-907EFAD9FAA4}"/>
            </a:ext>
          </a:extLst>
        </cdr:cNvPr>
        <cdr:cNvCxnSpPr/>
      </cdr:nvCxnSpPr>
      <cdr:spPr>
        <a:xfrm xmlns:a="http://schemas.openxmlformats.org/drawingml/2006/main" flipV="1">
          <a:off x="2569079" y="4111223"/>
          <a:ext cx="0" cy="53320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3DD2B-18EF-442A-98C5-DEEF0CEE32C0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a-ET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76788"/>
            <a:ext cx="548640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EA2CC-5F1F-4D3C-B255-37CFF6AF0DAB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517838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64096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472572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518181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3453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519665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041304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537160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342443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9598390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141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026595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195336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079565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4617126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5850952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1155355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5152928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2929091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044621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4351183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2251264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8455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3050119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7516111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10985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0473869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3112446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2173718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48858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54050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21809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07008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76712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528465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76274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7080278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  <p:sldLayoutId id="2147484164" r:id="rId12"/>
    <p:sldLayoutId id="2147484165" r:id="rId13"/>
    <p:sldLayoutId id="2147484166" r:id="rId14"/>
    <p:sldLayoutId id="2147484167" r:id="rId15"/>
    <p:sldLayoutId id="2147484168" r:id="rId16"/>
    <p:sldLayoutId id="214748416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0F71EF8-3228-49A6-9B71-ADBA029A5C14}" type="datetimeFigureOut">
              <a:rPr lang="aa-ET" smtClean="0"/>
              <a:t>21/02/2025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FD0943D-EE45-40EE-BE05-A7568BAFF91A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597798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71" r:id="rId1"/>
    <p:sldLayoutId id="2147484172" r:id="rId2"/>
    <p:sldLayoutId id="2147484173" r:id="rId3"/>
    <p:sldLayoutId id="2147484174" r:id="rId4"/>
    <p:sldLayoutId id="2147484175" r:id="rId5"/>
    <p:sldLayoutId id="2147484176" r:id="rId6"/>
    <p:sldLayoutId id="2147484177" r:id="rId7"/>
    <p:sldLayoutId id="2147484178" r:id="rId8"/>
    <p:sldLayoutId id="2147484179" r:id="rId9"/>
    <p:sldLayoutId id="2147484180" r:id="rId10"/>
    <p:sldLayoutId id="2147484181" r:id="rId11"/>
    <p:sldLayoutId id="2147484182" r:id="rId12"/>
    <p:sldLayoutId id="2147484183" r:id="rId13"/>
    <p:sldLayoutId id="2147484184" r:id="rId14"/>
    <p:sldLayoutId id="2147484185" r:id="rId15"/>
    <p:sldLayoutId id="2147484186" r:id="rId16"/>
    <p:sldLayoutId id="2147484187" r:id="rId17"/>
    <p:sldLayoutId id="214748418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9000">
              <a:schemeClr val="bg2">
                <a:tint val="97000"/>
                <a:hueMod val="162000"/>
                <a:satMod val="200000"/>
                <a:lumMod val="124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C0020161-597C-41AB-879B-067E3469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  исполнении бюджета района, состоянии расчетов с бюджетом </a:t>
            </a:r>
            <a:b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2024 год и задачах по его качественному исполнению в 20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году»</a:t>
            </a:r>
            <a:b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aa-ET" sz="2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141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100000">
              <a:schemeClr val="bg2"/>
            </a:gs>
            <a:gs pos="100000">
              <a:srgbClr val="FFC000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12F5D0-3C03-4460-84FF-0305D182B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9480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b="1" i="1" dirty="0">
                <a:solidFill>
                  <a:schemeClr val="bg1"/>
                </a:solidFill>
                <a:highlight>
                  <a:srgbClr val="FFFF00"/>
                </a:highlight>
                <a:latin typeface="Candara" panose="020E0502030303020204" pitchFamily="34" charset="0"/>
              </a:rPr>
              <a:t>Сведения о выполнении задания бюджетными организациями по получению доходов от деятельности, приносящей доходы за 2024 год             </a:t>
            </a:r>
            <a:endParaRPr lang="aa-ET" sz="2400" b="1" i="1" dirty="0">
              <a:solidFill>
                <a:schemeClr val="bg1"/>
              </a:solidFill>
              <a:highlight>
                <a:srgbClr val="FFFF00"/>
              </a:highlight>
              <a:latin typeface="Candara" panose="020E0502030303020204" pitchFamily="34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A9717C57-D6C6-4B84-AB9F-07619094EA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1980752"/>
              </p:ext>
            </p:extLst>
          </p:nvPr>
        </p:nvGraphicFramePr>
        <p:xfrm>
          <a:off x="134224" y="1104523"/>
          <a:ext cx="11816351" cy="5522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1338">
                  <a:extLst>
                    <a:ext uri="{9D8B030D-6E8A-4147-A177-3AD203B41FA5}">
                      <a16:colId xmlns:a16="http://schemas.microsoft.com/office/drawing/2014/main" xmlns="" val="2037878941"/>
                    </a:ext>
                  </a:extLst>
                </a:gridCol>
                <a:gridCol w="2136186">
                  <a:extLst>
                    <a:ext uri="{9D8B030D-6E8A-4147-A177-3AD203B41FA5}">
                      <a16:colId xmlns:a16="http://schemas.microsoft.com/office/drawing/2014/main" xmlns="" val="4236363464"/>
                    </a:ext>
                  </a:extLst>
                </a:gridCol>
                <a:gridCol w="2962705">
                  <a:extLst>
                    <a:ext uri="{9D8B030D-6E8A-4147-A177-3AD203B41FA5}">
                      <a16:colId xmlns:a16="http://schemas.microsoft.com/office/drawing/2014/main" xmlns="" val="1215345935"/>
                    </a:ext>
                  </a:extLst>
                </a:gridCol>
                <a:gridCol w="1806122">
                  <a:extLst>
                    <a:ext uri="{9D8B030D-6E8A-4147-A177-3AD203B41FA5}">
                      <a16:colId xmlns:a16="http://schemas.microsoft.com/office/drawing/2014/main" xmlns="" val="1172571841"/>
                    </a:ext>
                  </a:extLst>
                </a:gridCol>
              </a:tblGrid>
              <a:tr h="979791">
                <a:tc>
                  <a:txBody>
                    <a:bodyPr/>
                    <a:lstStyle/>
                    <a:p>
                      <a:endParaRPr lang="aa-ET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Задание </a:t>
                      </a:r>
                    </a:p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на 2024 год, </a:t>
                      </a:r>
                    </a:p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тыс. рублей</a:t>
                      </a:r>
                      <a:endParaRPr lang="aa-E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Фактически поступило доходов за 2024 год, тыс. рублей</a:t>
                      </a:r>
                      <a:endParaRPr lang="aa-E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% </a:t>
                      </a:r>
                    </a:p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исполнения</a:t>
                      </a:r>
                      <a:endParaRPr lang="aa-E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2733834"/>
                  </a:ext>
                </a:extLst>
              </a:tr>
              <a:tr h="823931">
                <a:tc>
                  <a:txBody>
                    <a:bodyPr/>
                    <a:lstStyle/>
                    <a:p>
                      <a:r>
                        <a:rPr lang="ru-RU" sz="2300" b="1" i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Всего, </a:t>
                      </a:r>
                    </a:p>
                    <a:p>
                      <a:r>
                        <a:rPr lang="ru-RU" sz="2300" b="1" i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 том числе:</a:t>
                      </a:r>
                      <a:endParaRPr lang="aa-ET" sz="2300" b="1" i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i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1 527,8</a:t>
                      </a:r>
                      <a:endParaRPr lang="aa-ET" sz="2300" b="1" i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i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1 500,9</a:t>
                      </a:r>
                      <a:endParaRPr lang="aa-ET" sz="2300" b="1" i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i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98,2</a:t>
                      </a:r>
                      <a:endParaRPr lang="aa-ET" sz="2300" b="1" i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6972174"/>
                  </a:ext>
                </a:extLst>
              </a:tr>
              <a:tr h="566334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solidFill>
                            <a:schemeClr val="bg1"/>
                          </a:solidFill>
                        </a:rPr>
                        <a:t>Сектор спорта и туризма райисполкома</a:t>
                      </a:r>
                      <a:endParaRPr lang="aa-ET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810,0</a:t>
                      </a:r>
                      <a:endParaRPr lang="aa-E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713,8</a:t>
                      </a:r>
                      <a:endParaRPr lang="aa-E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88,1</a:t>
                      </a:r>
                      <a:endParaRPr lang="aa-E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2971951"/>
                  </a:ext>
                </a:extLst>
              </a:tr>
              <a:tr h="657059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solidFill>
                            <a:schemeClr val="bg1"/>
                          </a:solidFill>
                        </a:rPr>
                        <a:t>ЛПУ «Ушачская ветеринарная станция»</a:t>
                      </a:r>
                      <a:endParaRPr lang="aa-ET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54,7</a:t>
                      </a:r>
                      <a:endParaRPr lang="aa-E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78,2</a:t>
                      </a:r>
                      <a:endParaRPr lang="aa-E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142,8</a:t>
                      </a:r>
                      <a:endParaRPr lang="aa-E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2606591"/>
                  </a:ext>
                </a:extLst>
              </a:tr>
              <a:tr h="646058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solidFill>
                            <a:schemeClr val="bg1"/>
                          </a:solidFill>
                        </a:rPr>
                        <a:t>Сектор культуры райисполкома</a:t>
                      </a:r>
                      <a:endParaRPr lang="aa-ET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88,8</a:t>
                      </a:r>
                      <a:endParaRPr lang="aa-E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111,8</a:t>
                      </a:r>
                      <a:endParaRPr lang="aa-E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125,9</a:t>
                      </a:r>
                      <a:endParaRPr lang="aa-E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7049025"/>
                  </a:ext>
                </a:extLst>
              </a:tr>
              <a:tr h="433593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solidFill>
                            <a:schemeClr val="bg1"/>
                          </a:solidFill>
                        </a:rPr>
                        <a:t>ГУ «ТЦСОН Ушачского района»</a:t>
                      </a:r>
                      <a:endParaRPr lang="aa-ET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159,0</a:t>
                      </a:r>
                      <a:endParaRPr lang="aa-E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145,5</a:t>
                      </a:r>
                      <a:endParaRPr lang="aa-E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91,5</a:t>
                      </a:r>
                      <a:endParaRPr lang="aa-E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7547840"/>
                  </a:ext>
                </a:extLst>
              </a:tr>
              <a:tr h="604822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solidFill>
                            <a:schemeClr val="bg1"/>
                          </a:solidFill>
                        </a:rPr>
                        <a:t>УЗ «Ушачская ЦРБ»</a:t>
                      </a:r>
                      <a:endParaRPr lang="aa-ET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315,3</a:t>
                      </a:r>
                      <a:endParaRPr lang="aa-E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322,6</a:t>
                      </a:r>
                      <a:endParaRPr lang="aa-E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102,3</a:t>
                      </a:r>
                      <a:endParaRPr lang="aa-E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6614447"/>
                  </a:ext>
                </a:extLst>
              </a:tr>
              <a:tr h="811192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solidFill>
                            <a:schemeClr val="bg1"/>
                          </a:solidFill>
                        </a:rPr>
                        <a:t>ГУДОВ «Центр подготовки, повышения квалификации и переподготовки рабочих»</a:t>
                      </a:r>
                      <a:endParaRPr lang="aa-ET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bg1"/>
                          </a:solidFill>
                          <a:effectLst/>
                        </a:rPr>
                        <a:t>100,0</a:t>
                      </a:r>
                      <a:endParaRPr lang="aa-ET" b="1" i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129,0</a:t>
                      </a:r>
                      <a:endParaRPr lang="aa-E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129,0</a:t>
                      </a:r>
                      <a:endParaRPr lang="aa-ET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0793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55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3AAAF5B8-D175-4043-8984-BBA1C7C9C0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808665"/>
              </p:ext>
            </p:extLst>
          </p:nvPr>
        </p:nvGraphicFramePr>
        <p:xfrm>
          <a:off x="156755" y="337304"/>
          <a:ext cx="11831113" cy="1541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6D930E3F-01E4-4EB2-AD42-9095BBC56B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860453"/>
              </p:ext>
            </p:extLst>
          </p:nvPr>
        </p:nvGraphicFramePr>
        <p:xfrm>
          <a:off x="453704" y="2080470"/>
          <a:ext cx="11284591" cy="389249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15029">
                  <a:extLst>
                    <a:ext uri="{9D8B030D-6E8A-4147-A177-3AD203B41FA5}">
                      <a16:colId xmlns:a16="http://schemas.microsoft.com/office/drawing/2014/main" xmlns="" val="159750214"/>
                    </a:ext>
                  </a:extLst>
                </a:gridCol>
                <a:gridCol w="2423506">
                  <a:extLst>
                    <a:ext uri="{9D8B030D-6E8A-4147-A177-3AD203B41FA5}">
                      <a16:colId xmlns:a16="http://schemas.microsoft.com/office/drawing/2014/main" xmlns="" val="482660542"/>
                    </a:ext>
                  </a:extLst>
                </a:gridCol>
                <a:gridCol w="2261799">
                  <a:extLst>
                    <a:ext uri="{9D8B030D-6E8A-4147-A177-3AD203B41FA5}">
                      <a16:colId xmlns:a16="http://schemas.microsoft.com/office/drawing/2014/main" xmlns="" val="3658923466"/>
                    </a:ext>
                  </a:extLst>
                </a:gridCol>
                <a:gridCol w="2360576">
                  <a:extLst>
                    <a:ext uri="{9D8B030D-6E8A-4147-A177-3AD203B41FA5}">
                      <a16:colId xmlns:a16="http://schemas.microsoft.com/office/drawing/2014/main" xmlns="" val="3097389110"/>
                    </a:ext>
                  </a:extLst>
                </a:gridCol>
                <a:gridCol w="1723681">
                  <a:extLst>
                    <a:ext uri="{9D8B030D-6E8A-4147-A177-3AD203B41FA5}">
                      <a16:colId xmlns:a16="http://schemas.microsoft.com/office/drawing/2014/main" xmlns="" val="1187236650"/>
                    </a:ext>
                  </a:extLst>
                </a:gridCol>
              </a:tblGrid>
              <a:tr h="953393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Первоначальный план </a:t>
                      </a:r>
                    </a:p>
                    <a:p>
                      <a:pPr algn="ctr"/>
                      <a:r>
                        <a:rPr lang="ru-RU" sz="20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2024 г.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</a:p>
                    <a:p>
                      <a:pPr algn="ctr"/>
                      <a:r>
                        <a:rPr lang="ru-RU" sz="20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/>
                      <a:r>
                        <a:rPr lang="ru-RU" sz="20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2024 г.</a:t>
                      </a:r>
                      <a:endParaRPr lang="aa-ET" sz="20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</a:t>
                      </a:r>
                    </a:p>
                    <a:p>
                      <a:pPr algn="ctr"/>
                      <a:r>
                        <a:rPr lang="ru-RU" sz="20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г.</a:t>
                      </a:r>
                      <a:endParaRPr lang="aa-ET" sz="20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выполнения плана</a:t>
                      </a:r>
                      <a:endParaRPr lang="aa-ET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3102886"/>
                  </a:ext>
                </a:extLst>
              </a:tr>
              <a:tr h="688351">
                <a:tc vMerge="1">
                  <a:txBody>
                    <a:bodyPr/>
                    <a:lstStyle/>
                    <a:p>
                      <a:endParaRPr lang="aa-E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aa-E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aa-E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первоначального </a:t>
                      </a:r>
                      <a:endParaRPr lang="aa-ET" sz="20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уточненного </a:t>
                      </a:r>
                      <a:endParaRPr lang="aa-ET" sz="20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5704119"/>
                  </a:ext>
                </a:extLst>
              </a:tr>
              <a:tr h="2250747">
                <a:tc>
                  <a:txBody>
                    <a:bodyPr/>
                    <a:lstStyle/>
                    <a:p>
                      <a:pPr algn="ctr"/>
                      <a:r>
                        <a:rPr lang="ru-RU" sz="44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46 256,4</a:t>
                      </a:r>
                      <a:endParaRPr lang="aa-ET" sz="44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49 518,3</a:t>
                      </a:r>
                      <a:endParaRPr lang="aa-ET" sz="44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49 131,6</a:t>
                      </a:r>
                      <a:endParaRPr lang="aa-ET" sz="4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106,2</a:t>
                      </a:r>
                      <a:endParaRPr lang="aa-ET" sz="4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  <a:endParaRPr lang="aa-ET" sz="4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026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414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">
              <a:schemeClr val="bg2">
                <a:tint val="97000"/>
                <a:hueMod val="162000"/>
                <a:satMod val="200000"/>
                <a:lumMod val="124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2330BC8-ECCA-49AA-B1B5-BB07503F96C1}"/>
              </a:ext>
            </a:extLst>
          </p:cNvPr>
          <p:cNvSpPr txBox="1">
            <a:spLocks/>
          </p:cNvSpPr>
          <p:nvPr/>
        </p:nvSpPr>
        <p:spPr>
          <a:xfrm>
            <a:off x="0" y="-272185"/>
            <a:ext cx="11982450" cy="133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вес расходов бюджета в отрасли социальной сферы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 2024 год по статьям расходов</a:t>
            </a:r>
            <a:endParaRPr lang="ru-RU" dirty="0">
              <a:solidFill>
                <a:schemeClr val="bg1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4">
            <a:extLst>
              <a:ext uri="{FF2B5EF4-FFF2-40B4-BE49-F238E27FC236}">
                <a16:creationId xmlns:a16="http://schemas.microsoft.com/office/drawing/2014/main" xmlns="" id="{73D4210C-3B4A-4C55-8533-5D9E78F814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4874888"/>
              </p:ext>
            </p:extLst>
          </p:nvPr>
        </p:nvGraphicFramePr>
        <p:xfrm>
          <a:off x="380245" y="986828"/>
          <a:ext cx="11461687" cy="5667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1354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">
              <a:schemeClr val="bg2">
                <a:tint val="97000"/>
                <a:hueMod val="162000"/>
                <a:satMod val="200000"/>
                <a:lumMod val="124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2330BC8-ECCA-49AA-B1B5-BB07503F96C1}"/>
              </a:ext>
            </a:extLst>
          </p:cNvPr>
          <p:cNvSpPr txBox="1">
            <a:spLocks/>
          </p:cNvSpPr>
          <p:nvPr/>
        </p:nvSpPr>
        <p:spPr>
          <a:xfrm>
            <a:off x="0" y="203703"/>
            <a:ext cx="11982450" cy="110904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Georgia" panose="02040502050405020303" pitchFamily="18" charset="0"/>
                <a:cs typeface="Times New Roman" panose="02020603050405020304" pitchFamily="18" charset="0"/>
              </a:rPr>
              <a:t>Анализ исполнения бюджета Ушачского района </a:t>
            </a:r>
            <a:b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Georgia" panose="02040502050405020303" pitchFamily="18" charset="0"/>
                <a:cs typeface="Times New Roman" panose="02020603050405020304" pitchFamily="18" charset="0"/>
              </a:rPr>
              <a:t>по расходам за 2024 год, тыс. рублей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4">
            <a:extLst>
              <a:ext uri="{FF2B5EF4-FFF2-40B4-BE49-F238E27FC236}">
                <a16:creationId xmlns:a16="http://schemas.microsoft.com/office/drawing/2014/main" xmlns="" id="{73D4210C-3B4A-4C55-8533-5D9E78F814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9681560"/>
              </p:ext>
            </p:extLst>
          </p:nvPr>
        </p:nvGraphicFramePr>
        <p:xfrm>
          <a:off x="135803" y="1593409"/>
          <a:ext cx="11706130" cy="5060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0541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66FF66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72F3FED0-EF57-48E3-8460-430E67689F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anose="03010101010201010101" pitchFamily="66" charset="0"/>
                <a:ea typeface="+mj-ea"/>
                <a:cs typeface="+mj-cs"/>
              </a:rPr>
              <a:t>Бюджет Ушачского района за 2024 год, </a:t>
            </a:r>
            <a:b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anose="03010101010201010101" pitchFamily="66" charset="0"/>
                <a:ea typeface="+mj-ea"/>
                <a:cs typeface="+mj-cs"/>
              </a:rPr>
            </a:b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anose="03010101010201010101" pitchFamily="66" charset="0"/>
                <a:ea typeface="+mj-ea"/>
                <a:cs typeface="+mj-cs"/>
              </a:rPr>
              <a:t>тыс. рублей</a:t>
            </a:r>
            <a:endParaRPr kumimoji="0" lang="aa-ET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anose="03010101010201010101" pitchFamily="66" charset="0"/>
              <a:ea typeface="+mj-ea"/>
              <a:cs typeface="+mj-cs"/>
            </a:endParaRPr>
          </a:p>
        </p:txBody>
      </p:sp>
      <p:graphicFrame>
        <p:nvGraphicFramePr>
          <p:cNvPr id="6" name="Объект 6">
            <a:extLst>
              <a:ext uri="{FF2B5EF4-FFF2-40B4-BE49-F238E27FC236}">
                <a16:creationId xmlns:a16="http://schemas.microsoft.com/office/drawing/2014/main" xmlns="" id="{9D5D4800-847B-4F1B-B463-73CB0D9BBD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2468500"/>
              </p:ext>
            </p:extLst>
          </p:nvPr>
        </p:nvGraphicFramePr>
        <p:xfrm>
          <a:off x="838200" y="1438275"/>
          <a:ext cx="10515600" cy="4738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1711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92D05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62E2D1E0-AFF9-4129-9633-392E7C32DA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954836"/>
              </p:ext>
            </p:extLst>
          </p:nvPr>
        </p:nvGraphicFramePr>
        <p:xfrm>
          <a:off x="218114" y="96677"/>
          <a:ext cx="11127297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Объект 6">
            <a:extLst>
              <a:ext uri="{FF2B5EF4-FFF2-40B4-BE49-F238E27FC236}">
                <a16:creationId xmlns:a16="http://schemas.microsoft.com/office/drawing/2014/main" xmlns="" id="{9D5D4800-847B-4F1B-B463-73CB0D9BBD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4410764"/>
              </p:ext>
            </p:extLst>
          </p:nvPr>
        </p:nvGraphicFramePr>
        <p:xfrm>
          <a:off x="838200" y="1438275"/>
          <a:ext cx="10515600" cy="4738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65726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F9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633A19-BB74-4C30-806B-A82E88DF34D0}"/>
              </a:ext>
            </a:extLst>
          </p:cNvPr>
          <p:cNvSpPr txBox="1">
            <a:spLocks/>
          </p:cNvSpPr>
          <p:nvPr/>
        </p:nvSpPr>
        <p:spPr>
          <a:xfrm>
            <a:off x="0" y="152401"/>
            <a:ext cx="12191999" cy="709886"/>
          </a:xfrm>
          <a:prstGeom prst="rect">
            <a:avLst/>
          </a:prstGeom>
          <a:solidFill>
            <a:srgbClr val="E7F9C7"/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FF00"/>
                </a:highlight>
                <a:uLnTx/>
                <a:uFillTx/>
                <a:latin typeface="Trebuchet MS" panose="020B0603020202020204"/>
                <a:ea typeface="+mj-ea"/>
                <a:cs typeface="+mj-cs"/>
              </a:rPr>
              <a:t>Структура бюджета Ушачского района на 2025 год по доходам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895CF5A-EDC4-464B-ADE0-EF51E46DAD60}"/>
              </a:ext>
            </a:extLst>
          </p:cNvPr>
          <p:cNvSpPr txBox="1">
            <a:spLocks/>
          </p:cNvSpPr>
          <p:nvPr/>
        </p:nvSpPr>
        <p:spPr>
          <a:xfrm>
            <a:off x="7144284" y="1401584"/>
            <a:ext cx="4910983" cy="2093646"/>
          </a:xfrm>
          <a:prstGeom prst="rect">
            <a:avLst/>
          </a:prstGeom>
          <a:solidFill>
            <a:srgbClr val="E7F9C7"/>
          </a:solidFill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uLnTx/>
                <a:uFillTx/>
                <a:latin typeface="Trebuchet MS" panose="020B0603020202020204"/>
                <a:ea typeface="+mn-ea"/>
                <a:cs typeface="+mn-cs"/>
              </a:rPr>
              <a:t>Собственные доходы –              20 173,0 тыс. </a:t>
            </a:r>
            <a:r>
              <a:rPr lang="ru-RU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rebuchet MS" panose="020B0603020202020204"/>
              </a:rPr>
              <a:t>р</a:t>
            </a:r>
            <a:r>
              <a:rPr kumimoji="0" lang="ru-RU" sz="2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uLnTx/>
                <a:uFillTx/>
                <a:latin typeface="Trebuchet MS" panose="020B0603020202020204"/>
                <a:ea typeface="+mn-ea"/>
                <a:cs typeface="+mn-cs"/>
              </a:rPr>
              <a:t>ублей или 13,4 %</a:t>
            </a:r>
            <a:br>
              <a:rPr kumimoji="0" lang="ru-RU" sz="2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uLnTx/>
                <a:uFillTx/>
                <a:latin typeface="Trebuchet MS" panose="020B0603020202020204"/>
                <a:ea typeface="+mn-ea"/>
                <a:cs typeface="+mn-cs"/>
              </a:rPr>
            </a:br>
            <a:endParaRPr kumimoji="0" lang="ru-RU" sz="23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lang="ru-RU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rebuchet MS" panose="020B0603020202020204"/>
              </a:rPr>
              <a:t>Безвозмездные поступления –    38 954,4 тыс. рублей или 65,9% </a:t>
            </a:r>
            <a:endParaRPr kumimoji="0" lang="aa-ET" sz="23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uLnTx/>
              <a:uFillTx/>
              <a:latin typeface="Trebuchet MS" panose="020B0603020202020204"/>
            </a:endParaRPr>
          </a:p>
        </p:txBody>
      </p:sp>
      <p:graphicFrame>
        <p:nvGraphicFramePr>
          <p:cNvPr id="4" name="Объект 8">
            <a:extLst>
              <a:ext uri="{FF2B5EF4-FFF2-40B4-BE49-F238E27FC236}">
                <a16:creationId xmlns:a16="http://schemas.microsoft.com/office/drawing/2014/main" xmlns="" id="{625C9760-1B02-4982-A85F-6259CA9A32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871138"/>
              </p:ext>
            </p:extLst>
          </p:nvPr>
        </p:nvGraphicFramePr>
        <p:xfrm>
          <a:off x="-83464" y="1104523"/>
          <a:ext cx="7190434" cy="5753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E8631420-76DC-4608-ACAA-824C5C3BA946}"/>
              </a:ext>
            </a:extLst>
          </p:cNvPr>
          <p:cNvSpPr txBox="1">
            <a:spLocks/>
          </p:cNvSpPr>
          <p:nvPr/>
        </p:nvSpPr>
        <p:spPr>
          <a:xfrm>
            <a:off x="6096000" y="1504950"/>
            <a:ext cx="5953125" cy="5810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aa-ET" sz="2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F38C6B63-787B-414B-9130-D35B5B88E84E}"/>
              </a:ext>
            </a:extLst>
          </p:cNvPr>
          <p:cNvSpPr/>
          <p:nvPr/>
        </p:nvSpPr>
        <p:spPr>
          <a:xfrm>
            <a:off x="0" y="671119"/>
            <a:ext cx="11941597" cy="400110"/>
          </a:xfrm>
          <a:prstGeom prst="rect">
            <a:avLst/>
          </a:prstGeom>
          <a:solidFill>
            <a:srgbClr val="E7F9C7"/>
          </a:solidFill>
        </p:spPr>
        <p:txBody>
          <a:bodyPr wrap="square">
            <a:spAutoFit/>
          </a:bodyPr>
          <a:lstStyle/>
          <a:p>
            <a:pPr lvl="0" algn="ctr">
              <a:spcBef>
                <a:spcPts val="1000"/>
              </a:spcBef>
              <a:buClr>
                <a:srgbClr val="90C226"/>
              </a:buClr>
              <a:buSzPct val="80000"/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rebuchet MS" panose="020B0603020202020204"/>
              </a:rPr>
              <a:t>Доходы всего – 59 127,4 тыс. рублей</a:t>
            </a:r>
            <a:endParaRPr lang="aa-ET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564115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2330BC8-ECCA-49AA-B1B5-BB07503F96C1}"/>
              </a:ext>
            </a:extLst>
          </p:cNvPr>
          <p:cNvSpPr txBox="1">
            <a:spLocks/>
          </p:cNvSpPr>
          <p:nvPr/>
        </p:nvSpPr>
        <p:spPr>
          <a:xfrm>
            <a:off x="-280656" y="-253497"/>
            <a:ext cx="12472656" cy="1883121"/>
          </a:xfrm>
          <a:prstGeom prst="rect">
            <a:avLst/>
          </a:prstGeom>
          <a:scene3d>
            <a:camera prst="orthographicFront">
              <a:rot lat="600000" lon="0" rev="0"/>
            </a:camera>
            <a:lightRig rig="threePt" dir="t"/>
          </a:scene3d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300" dirty="0">
                <a:solidFill>
                  <a:schemeClr val="bg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бюджета Ушачского района на 2025 год по расходам</a:t>
            </a:r>
          </a:p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всего – 57 113,0 тыс. рублей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текущие расходы – 53 332,3 тыс. рублей или 93,4 %</a:t>
            </a:r>
          </a:p>
        </p:txBody>
      </p:sp>
      <p:graphicFrame>
        <p:nvGraphicFramePr>
          <p:cNvPr id="3" name="Объект 4">
            <a:extLst>
              <a:ext uri="{FF2B5EF4-FFF2-40B4-BE49-F238E27FC236}">
                <a16:creationId xmlns:a16="http://schemas.microsoft.com/office/drawing/2014/main" xmlns="" id="{B09A6AA9-91A4-44B7-B7DF-0CB0F199CA8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065821" y="1638677"/>
          <a:ext cx="5681239" cy="5690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Объект 4">
            <a:extLst>
              <a:ext uri="{FF2B5EF4-FFF2-40B4-BE49-F238E27FC236}">
                <a16:creationId xmlns:a16="http://schemas.microsoft.com/office/drawing/2014/main" xmlns="" id="{73D4210C-3B4A-4C55-8533-5D9E78F814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0093286"/>
              </p:ext>
            </p:extLst>
          </p:nvPr>
        </p:nvGraphicFramePr>
        <p:xfrm>
          <a:off x="72428" y="1685926"/>
          <a:ext cx="12050162" cy="517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9913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D602A5-1CC9-4CC4-BF94-23EB2D54C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557" y="94024"/>
            <a:ext cx="11603053" cy="1191235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ndara" panose="020E0502030303020204" pitchFamily="34" charset="0"/>
              </a:rPr>
              <a:t>Исполнение плана собственных доходов бюджета Ушачского района за </a:t>
            </a:r>
            <a:r>
              <a:rPr lang="ru-RU" sz="3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ndara" panose="020E0502030303020204" pitchFamily="34" charset="0"/>
              </a:rPr>
              <a:t>2024</a:t>
            </a:r>
            <a:r>
              <a:rPr lang="ru-RU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ndara" panose="020E0502030303020204" pitchFamily="34" charset="0"/>
              </a:rPr>
              <a:t> год, </a:t>
            </a:r>
            <a:r>
              <a:rPr lang="ru-RU" sz="23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ndara" panose="020E0502030303020204" pitchFamily="34" charset="0"/>
              </a:rPr>
              <a:t>тыс. рублей</a:t>
            </a:r>
            <a:endParaRPr lang="aa-ET" sz="23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Candara" panose="020E0502030303020204" pitchFamily="34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6D930E3F-01E4-4EB2-AD42-9095BBC56B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946764"/>
              </p:ext>
            </p:extLst>
          </p:nvPr>
        </p:nvGraphicFramePr>
        <p:xfrm>
          <a:off x="325924" y="1321805"/>
          <a:ext cx="11497902" cy="51647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16317">
                  <a:extLst>
                    <a:ext uri="{9D8B030D-6E8A-4147-A177-3AD203B41FA5}">
                      <a16:colId xmlns:a16="http://schemas.microsoft.com/office/drawing/2014/main" xmlns="" val="3639943578"/>
                    </a:ext>
                  </a:extLst>
                </a:gridCol>
                <a:gridCol w="1916317">
                  <a:extLst>
                    <a:ext uri="{9D8B030D-6E8A-4147-A177-3AD203B41FA5}">
                      <a16:colId xmlns:a16="http://schemas.microsoft.com/office/drawing/2014/main" xmlns="" val="159750214"/>
                    </a:ext>
                  </a:extLst>
                </a:gridCol>
                <a:gridCol w="1916317">
                  <a:extLst>
                    <a:ext uri="{9D8B030D-6E8A-4147-A177-3AD203B41FA5}">
                      <a16:colId xmlns:a16="http://schemas.microsoft.com/office/drawing/2014/main" xmlns="" val="482660542"/>
                    </a:ext>
                  </a:extLst>
                </a:gridCol>
                <a:gridCol w="1916317">
                  <a:extLst>
                    <a:ext uri="{9D8B030D-6E8A-4147-A177-3AD203B41FA5}">
                      <a16:colId xmlns:a16="http://schemas.microsoft.com/office/drawing/2014/main" xmlns="" val="3658923466"/>
                    </a:ext>
                  </a:extLst>
                </a:gridCol>
                <a:gridCol w="1916317">
                  <a:extLst>
                    <a:ext uri="{9D8B030D-6E8A-4147-A177-3AD203B41FA5}">
                      <a16:colId xmlns:a16="http://schemas.microsoft.com/office/drawing/2014/main" xmlns="" val="3097389110"/>
                    </a:ext>
                  </a:extLst>
                </a:gridCol>
                <a:gridCol w="1916317">
                  <a:extLst>
                    <a:ext uri="{9D8B030D-6E8A-4147-A177-3AD203B41FA5}">
                      <a16:colId xmlns:a16="http://schemas.microsoft.com/office/drawing/2014/main" xmlns="" val="1187236650"/>
                    </a:ext>
                  </a:extLst>
                </a:gridCol>
              </a:tblGrid>
              <a:tr h="535942">
                <a:tc rowSpan="2"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ndara" panose="020E0502030303020204" pitchFamily="34" charset="0"/>
                        </a:rPr>
                        <a:t>Наименование </a:t>
                      </a:r>
                      <a:endParaRPr lang="aa-ET" sz="17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ndara" panose="020E0502030303020204" pitchFamily="34" charset="0"/>
                        </a:rPr>
                        <a:t>Первоначальный план </a:t>
                      </a:r>
                    </a:p>
                    <a:p>
                      <a:pPr algn="ctr"/>
                      <a:r>
                        <a:rPr lang="ru-RU" sz="17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ndara" panose="020E0502030303020204" pitchFamily="34" charset="0"/>
                        </a:rPr>
                        <a:t>на 2024 г.</a:t>
                      </a:r>
                      <a:endParaRPr lang="aa-ET" sz="17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ndara" panose="020E0502030303020204" pitchFamily="34" charset="0"/>
                        </a:rPr>
                        <a:t>Уточненный </a:t>
                      </a:r>
                    </a:p>
                    <a:p>
                      <a:pPr algn="ctr"/>
                      <a:r>
                        <a:rPr lang="ru-RU" sz="17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ndara" panose="020E0502030303020204" pitchFamily="34" charset="0"/>
                        </a:rPr>
                        <a:t>план </a:t>
                      </a:r>
                    </a:p>
                    <a:p>
                      <a:pPr algn="ctr"/>
                      <a:r>
                        <a:rPr lang="ru-RU" sz="17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ndara" panose="020E0502030303020204" pitchFamily="34" charset="0"/>
                        </a:rPr>
                        <a:t>на 2024 г.</a:t>
                      </a:r>
                      <a:endParaRPr lang="aa-ET" sz="17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ndara" panose="020E0502030303020204" pitchFamily="34" charset="0"/>
                        </a:rPr>
                        <a:t>Исполнено </a:t>
                      </a:r>
                    </a:p>
                    <a:p>
                      <a:pPr algn="ctr"/>
                      <a:r>
                        <a:rPr lang="ru-RU" sz="17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ndara" panose="020E0502030303020204" pitchFamily="34" charset="0"/>
                        </a:rPr>
                        <a:t>за 2024 г.</a:t>
                      </a:r>
                      <a:endParaRPr lang="aa-ET" sz="17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ndara" panose="020E0502030303020204" pitchFamily="34" charset="0"/>
                        </a:rPr>
                        <a:t>% выполнения плана</a:t>
                      </a:r>
                      <a:endParaRPr lang="aa-ET" sz="17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a-E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3102886"/>
                  </a:ext>
                </a:extLst>
              </a:tr>
              <a:tr h="487948">
                <a:tc vMerge="1">
                  <a:txBody>
                    <a:bodyPr/>
                    <a:lstStyle/>
                    <a:p>
                      <a:endParaRPr lang="aa-E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aa-E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aa-E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aa-E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ndara" panose="020E0502030303020204" pitchFamily="34" charset="0"/>
                        </a:rPr>
                        <a:t>первоначального </a:t>
                      </a:r>
                      <a:endParaRPr lang="aa-ET" sz="17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ndara" panose="020E0502030303020204" pitchFamily="34" charset="0"/>
                        </a:rPr>
                        <a:t>уточненного </a:t>
                      </a:r>
                      <a:endParaRPr lang="aa-ET" sz="17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5704119"/>
                  </a:ext>
                </a:extLst>
              </a:tr>
              <a:tr h="1265238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>
                          <a:latin typeface="Candara" panose="020E0502030303020204" pitchFamily="34" charset="0"/>
                        </a:rPr>
                        <a:t>Налоговые доходы</a:t>
                      </a:r>
                      <a:endParaRPr lang="aa-ET" sz="2000" b="1" i="1" dirty="0"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anose="020E0502030303020204" pitchFamily="34" charset="0"/>
                        </a:rPr>
                        <a:t>14 571,6</a:t>
                      </a:r>
                      <a:endParaRPr lang="aa-ET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anose="020E0502030303020204" pitchFamily="34" charset="0"/>
                        </a:rPr>
                        <a:t>15 261,0</a:t>
                      </a:r>
                      <a:endParaRPr lang="aa-ET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anose="020E0502030303020204" pitchFamily="34" charset="0"/>
                        </a:rPr>
                        <a:t>15 568,2</a:t>
                      </a:r>
                      <a:endParaRPr lang="aa-ET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anose="020E0502030303020204" pitchFamily="34" charset="0"/>
                        </a:rPr>
                        <a:t>106,8</a:t>
                      </a:r>
                      <a:endParaRPr lang="aa-ET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anose="020E0502030303020204" pitchFamily="34" charset="0"/>
                        </a:rPr>
                        <a:t>102,0</a:t>
                      </a:r>
                      <a:endParaRPr lang="aa-ET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026853"/>
                  </a:ext>
                </a:extLst>
              </a:tr>
              <a:tr h="1260173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>
                          <a:latin typeface="Candara" panose="020E0502030303020204" pitchFamily="34" charset="0"/>
                        </a:rPr>
                        <a:t>Неналоговые доходы</a:t>
                      </a:r>
                      <a:endParaRPr lang="aa-ET" sz="2000" b="1" i="1" dirty="0"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anose="020E0502030303020204" pitchFamily="34" charset="0"/>
                        </a:rPr>
                        <a:t>1 780,5</a:t>
                      </a:r>
                      <a:endParaRPr lang="aa-ET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anose="020E0502030303020204" pitchFamily="34" charset="0"/>
                        </a:rPr>
                        <a:t>1 968,2</a:t>
                      </a:r>
                      <a:endParaRPr lang="aa-ET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anose="020E0502030303020204" pitchFamily="34" charset="0"/>
                        </a:rPr>
                        <a:t>2 221,3</a:t>
                      </a:r>
                      <a:endParaRPr lang="aa-ET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anose="020E0502030303020204" pitchFamily="34" charset="0"/>
                        </a:rPr>
                        <a:t>124,8</a:t>
                      </a:r>
                      <a:endParaRPr lang="aa-ET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anose="020E0502030303020204" pitchFamily="34" charset="0"/>
                        </a:rPr>
                        <a:t>112,9</a:t>
                      </a:r>
                      <a:endParaRPr lang="aa-ET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4170751"/>
                  </a:ext>
                </a:extLst>
              </a:tr>
              <a:tr h="1546743">
                <a:tc>
                  <a:txBody>
                    <a:bodyPr/>
                    <a:lstStyle/>
                    <a:p>
                      <a:pPr algn="ctr"/>
                      <a:endParaRPr lang="ru-RU" sz="20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anose="020E0502030303020204" pitchFamily="34" charset="0"/>
                      </a:endParaRPr>
                    </a:p>
                    <a:p>
                      <a:pPr algn="ctr"/>
                      <a:r>
                        <a:rPr lang="ru-RU" sz="20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anose="020E0502030303020204" pitchFamily="34" charset="0"/>
                        </a:rPr>
                        <a:t>ВСЕГО </a:t>
                      </a:r>
                    </a:p>
                    <a:p>
                      <a:pPr algn="ctr"/>
                      <a:r>
                        <a:rPr lang="ru-RU" sz="2000" b="1" i="1" dirty="0">
                          <a:latin typeface="Candara" panose="020E0502030303020204" pitchFamily="34" charset="0"/>
                        </a:rPr>
                        <a:t>доходов </a:t>
                      </a:r>
                    </a:p>
                    <a:p>
                      <a:pPr algn="ctr"/>
                      <a:r>
                        <a:rPr lang="ru-RU" sz="2000" b="1" i="1" dirty="0">
                          <a:latin typeface="Candara" panose="020E0502030303020204" pitchFamily="34" charset="0"/>
                        </a:rPr>
                        <a:t>и поступлений</a:t>
                      </a:r>
                    </a:p>
                    <a:p>
                      <a:pPr algn="ctr"/>
                      <a:endParaRPr lang="aa-ET" sz="2000" b="1" i="1" dirty="0"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anose="020E0502030303020204" pitchFamily="34" charset="0"/>
                        </a:rPr>
                        <a:t>16 352,1</a:t>
                      </a:r>
                      <a:endParaRPr lang="aa-ET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anose="020E0502030303020204" pitchFamily="34" charset="0"/>
                        </a:rPr>
                        <a:t>17 229,2</a:t>
                      </a:r>
                      <a:endParaRPr lang="aa-ET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anose="020E0502030303020204" pitchFamily="34" charset="0"/>
                        </a:rPr>
                        <a:t>17 789,5</a:t>
                      </a:r>
                      <a:endParaRPr lang="aa-ET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anose="020E0502030303020204" pitchFamily="34" charset="0"/>
                        </a:rPr>
                        <a:t>108,8</a:t>
                      </a:r>
                      <a:endParaRPr lang="aa-ET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anose="020E0502030303020204" pitchFamily="34" charset="0"/>
                        </a:rPr>
                        <a:t>103,3</a:t>
                      </a:r>
                      <a:endParaRPr lang="aa-ET" sz="3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5932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484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8000">
              <a:schemeClr val="bg2">
                <a:lumMod val="60000"/>
                <a:lumOff val="4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6EE113-759D-4C13-8D2D-47FEED82C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831" y="1"/>
            <a:ext cx="11686760" cy="986828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>
                <a:solidFill>
                  <a:schemeClr val="bg1">
                    <a:lumMod val="95000"/>
                    <a:lumOff val="5000"/>
                  </a:schemeClr>
                </a:solidFill>
                <a:highlight>
                  <a:srgbClr val="FFFF00"/>
                </a:highlight>
                <a:latin typeface="Candara" panose="020E0502030303020204" pitchFamily="34" charset="0"/>
              </a:rPr>
              <a:t>Структура бюджета Ушачского района по доходам, </a:t>
            </a:r>
            <a:br>
              <a:rPr lang="ru-RU" sz="2800" b="1" i="1" dirty="0">
                <a:solidFill>
                  <a:schemeClr val="bg1">
                    <a:lumMod val="95000"/>
                    <a:lumOff val="5000"/>
                  </a:schemeClr>
                </a:solidFill>
                <a:highlight>
                  <a:srgbClr val="FFFF00"/>
                </a:highlight>
                <a:latin typeface="Candara" panose="020E0502030303020204" pitchFamily="34" charset="0"/>
              </a:rPr>
            </a:br>
            <a:r>
              <a:rPr lang="ru-RU" sz="2800" b="1" i="1" dirty="0">
                <a:solidFill>
                  <a:schemeClr val="bg1">
                    <a:lumMod val="95000"/>
                    <a:lumOff val="5000"/>
                  </a:schemeClr>
                </a:solidFill>
                <a:highlight>
                  <a:srgbClr val="FFFF00"/>
                </a:highlight>
                <a:latin typeface="Candara" panose="020E0502030303020204" pitchFamily="34" charset="0"/>
              </a:rPr>
              <a:t>сложившаяся за </a:t>
            </a:r>
            <a:r>
              <a:rPr lang="ru-RU" b="1" i="1" dirty="0">
                <a:solidFill>
                  <a:schemeClr val="bg1">
                    <a:lumMod val="95000"/>
                    <a:lumOff val="5000"/>
                  </a:schemeClr>
                </a:solidFill>
                <a:highlight>
                  <a:srgbClr val="FFFF00"/>
                </a:highlight>
                <a:latin typeface="Candara" panose="020E0502030303020204" pitchFamily="34" charset="0"/>
              </a:rPr>
              <a:t>2024 </a:t>
            </a:r>
            <a:r>
              <a:rPr lang="ru-RU" sz="2800" b="1" i="1" dirty="0">
                <a:solidFill>
                  <a:schemeClr val="bg1">
                    <a:lumMod val="95000"/>
                    <a:lumOff val="5000"/>
                  </a:schemeClr>
                </a:solidFill>
                <a:highlight>
                  <a:srgbClr val="FFFF00"/>
                </a:highlight>
                <a:latin typeface="Candara" panose="020E0502030303020204" pitchFamily="34" charset="0"/>
              </a:rPr>
              <a:t>год</a:t>
            </a:r>
            <a:endParaRPr lang="aa-ET" b="1" i="1" dirty="0">
              <a:solidFill>
                <a:schemeClr val="bg1">
                  <a:lumMod val="95000"/>
                  <a:lumOff val="5000"/>
                </a:schemeClr>
              </a:solidFill>
              <a:highlight>
                <a:srgbClr val="FFFF00"/>
              </a:highlight>
              <a:latin typeface="Candara" panose="020E0502030303020204" pitchFamily="34" charset="0"/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19F76E36-F5FD-4101-98A3-393EA8A723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009519"/>
              </p:ext>
            </p:extLst>
          </p:nvPr>
        </p:nvGraphicFramePr>
        <p:xfrm>
          <a:off x="280656" y="995217"/>
          <a:ext cx="11588437" cy="5699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467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63EFCF9A-8B4C-4B19-A48E-69FF9487C7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760106"/>
              </p:ext>
            </p:extLst>
          </p:nvPr>
        </p:nvGraphicFramePr>
        <p:xfrm>
          <a:off x="318782" y="1065402"/>
          <a:ext cx="11509696" cy="55702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176532">
                  <a:extLst>
                    <a:ext uri="{9D8B030D-6E8A-4147-A177-3AD203B41FA5}">
                      <a16:colId xmlns:a16="http://schemas.microsoft.com/office/drawing/2014/main" xmlns="" val="2930569500"/>
                    </a:ext>
                  </a:extLst>
                </a:gridCol>
                <a:gridCol w="2526977">
                  <a:extLst>
                    <a:ext uri="{9D8B030D-6E8A-4147-A177-3AD203B41FA5}">
                      <a16:colId xmlns:a16="http://schemas.microsoft.com/office/drawing/2014/main" xmlns="" val="4022502639"/>
                    </a:ext>
                  </a:extLst>
                </a:gridCol>
                <a:gridCol w="2359547">
                  <a:extLst>
                    <a:ext uri="{9D8B030D-6E8A-4147-A177-3AD203B41FA5}">
                      <a16:colId xmlns:a16="http://schemas.microsoft.com/office/drawing/2014/main" xmlns="" val="3858823175"/>
                    </a:ext>
                  </a:extLst>
                </a:gridCol>
                <a:gridCol w="2083293">
                  <a:extLst>
                    <a:ext uri="{9D8B030D-6E8A-4147-A177-3AD203B41FA5}">
                      <a16:colId xmlns:a16="http://schemas.microsoft.com/office/drawing/2014/main" xmlns="" val="3480851986"/>
                    </a:ext>
                  </a:extLst>
                </a:gridCol>
                <a:gridCol w="1363347">
                  <a:extLst>
                    <a:ext uri="{9D8B030D-6E8A-4147-A177-3AD203B41FA5}">
                      <a16:colId xmlns:a16="http://schemas.microsoft.com/office/drawing/2014/main" xmlns="" val="4282709897"/>
                    </a:ext>
                  </a:extLst>
                </a:gridCol>
              </a:tblGrid>
              <a:tr h="42550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Наименование предприятия</a:t>
                      </a:r>
                      <a:endParaRPr lang="aa-ET" sz="21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 2023 год </a:t>
                      </a:r>
                      <a:endParaRPr lang="aa-ET" sz="21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aa-ET" sz="21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 2024 год </a:t>
                      </a:r>
                      <a:endParaRPr lang="aa-ET" sz="21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aa-ET" sz="21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aa-ET" sz="21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chemeClr val="bg1"/>
                          </a:solidFill>
                          <a:effectLst/>
                        </a:rPr>
                        <a:t>2024 к 2023 году</a:t>
                      </a:r>
                      <a:endParaRPr lang="aa-ET" sz="2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a-E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7852109"/>
                  </a:ext>
                </a:extLst>
              </a:tr>
              <a:tr h="1276525">
                <a:tc vMerge="1">
                  <a:txBody>
                    <a:bodyPr/>
                    <a:lstStyle/>
                    <a:p>
                      <a:endParaRPr lang="aa-E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aa-E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aa-E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Отклонение, (+;-)</a:t>
                      </a:r>
                      <a:endParaRPr lang="aa-ET" sz="19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Темп роста, (%)</a:t>
                      </a:r>
                      <a:endParaRPr lang="aa-ET" sz="21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9338309"/>
                  </a:ext>
                </a:extLst>
              </a:tr>
              <a:tr h="8510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Филиал Ушачское ДРСУ № 105</a:t>
                      </a:r>
                      <a:endParaRPr lang="aa-ET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90,1</a:t>
                      </a:r>
                      <a:endParaRPr lang="aa-ET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199,6</a:t>
                      </a:r>
                      <a:endParaRPr lang="aa-ET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+ 109,5</a:t>
                      </a:r>
                      <a:endParaRPr lang="aa-ET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221,6</a:t>
                      </a:r>
                      <a:endParaRPr lang="aa-ET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2360921"/>
                  </a:ext>
                </a:extLst>
              </a:tr>
              <a:tr h="8510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УП ЖКХ Ушачского района</a:t>
                      </a:r>
                      <a:endParaRPr lang="aa-ET" sz="180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553,2</a:t>
                      </a:r>
                      <a:endParaRPr lang="aa-ET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565,0</a:t>
                      </a:r>
                      <a:endParaRPr lang="aa-ET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+ 11,8</a:t>
                      </a:r>
                      <a:endParaRPr lang="aa-ET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102,1</a:t>
                      </a:r>
                      <a:endParaRPr lang="aa-ET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667321"/>
                  </a:ext>
                </a:extLst>
              </a:tr>
              <a:tr h="8510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ГЛХУ «Ушачский лесхоз»</a:t>
                      </a:r>
                      <a:endParaRPr lang="aa-ET" sz="180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624,6</a:t>
                      </a:r>
                      <a:endParaRPr lang="aa-ET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785,4</a:t>
                      </a:r>
                      <a:endParaRPr lang="aa-ET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4300" algn="l"/>
                          <a:tab pos="410210" algn="ctr"/>
                          <a:tab pos="821055" algn="r"/>
                        </a:tabLs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+ 160,8</a:t>
                      </a:r>
                      <a:endParaRPr lang="aa-ET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125,7</a:t>
                      </a:r>
                      <a:endParaRPr lang="aa-ET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9805604"/>
                  </a:ext>
                </a:extLst>
              </a:tr>
              <a:tr h="8510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УП «Санаторий «Лесные озёра».</a:t>
                      </a:r>
                      <a:endParaRPr lang="aa-ET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618,6</a:t>
                      </a:r>
                      <a:endParaRPr lang="aa-ET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855,5</a:t>
                      </a:r>
                      <a:endParaRPr lang="aa-ET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4300" algn="l"/>
                          <a:tab pos="410210" algn="ctr"/>
                          <a:tab pos="821055" algn="r"/>
                        </a:tabLs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+ 236,9</a:t>
                      </a:r>
                      <a:endParaRPr lang="aa-ET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138,3</a:t>
                      </a:r>
                      <a:endParaRPr lang="aa-ET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343043"/>
                  </a:ext>
                </a:extLst>
              </a:tr>
              <a:tr h="4641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Итого:</a:t>
                      </a:r>
                      <a:endParaRPr lang="aa-ET" sz="20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1 886,5</a:t>
                      </a:r>
                      <a:endParaRPr lang="aa-ET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2 405,5</a:t>
                      </a:r>
                      <a:endParaRPr lang="aa-ET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+ 519,0</a:t>
                      </a:r>
                      <a:endParaRPr lang="aa-ET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127,5</a:t>
                      </a:r>
                      <a:endParaRPr lang="aa-ET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2161053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BD761C4D-3268-4476-B1C0-D2F0D0283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" y="-61555"/>
            <a:ext cx="1213104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409575" algn="ctr"/>
                <a:tab pos="82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409575" algn="ctr"/>
                <a:tab pos="82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409575" algn="ctr"/>
                <a:tab pos="82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409575" algn="ctr"/>
                <a:tab pos="82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409575" algn="ctr"/>
                <a:tab pos="82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409575" algn="ctr"/>
                <a:tab pos="82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409575" algn="ctr"/>
                <a:tab pos="82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409575" algn="ctr"/>
                <a:tab pos="82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409575" algn="ctr"/>
                <a:tab pos="8207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indent="342900" algn="ctr" defTabSz="914400"/>
            <a:r>
              <a:rPr kumimoji="0" lang="ru-RU" altLang="aa-ET" sz="25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поступления доходов от бюджетообразующих налогоплательщиков района </a:t>
            </a:r>
          </a:p>
          <a:p>
            <a:pPr lvl="0" indent="342900" algn="ctr" defTabSz="914400"/>
            <a:r>
              <a:rPr kumimoji="0" lang="ru-RU" altLang="aa-ET" sz="25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2023-2024 гг</a:t>
            </a:r>
            <a:r>
              <a:rPr lang="ru-RU" altLang="aa-ET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тыс. рублей</a:t>
            </a:r>
            <a:endParaRPr kumimoji="0" lang="ru-RU" altLang="aa-ET" sz="25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  <a:tab pos="409575" algn="ctr"/>
                <a:tab pos="820738" algn="r"/>
              </a:tabLst>
            </a:pPr>
            <a:endParaRPr kumimoji="0" lang="ru-RU" altLang="aa-E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47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21000">
              <a:schemeClr val="tx2"/>
            </a:gs>
            <a:gs pos="56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7737CD-18A1-47E5-9C01-EDF94C579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1004934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Поступление налога при упрощенной системе налогообложения</a:t>
            </a:r>
            <a:endParaRPr lang="aa-E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2690879-AF20-4DFB-9DB8-6CC91688D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52253" y="1068308"/>
            <a:ext cx="5893806" cy="50699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0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ДИНАМИКА ПОСТУПЛЕНИЙ</a:t>
            </a:r>
            <a:endParaRPr lang="aa-ET" sz="3000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xmlns="" id="{2156CAF8-53AF-4FCF-95BF-7F1262E62DE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34452569"/>
              </p:ext>
            </p:extLst>
          </p:nvPr>
        </p:nvGraphicFramePr>
        <p:xfrm>
          <a:off x="296332" y="1066800"/>
          <a:ext cx="11581815" cy="5451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755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84000">
              <a:schemeClr val="tx2"/>
            </a:gs>
            <a:gs pos="27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7737CD-18A1-47E5-9C01-EDF94C579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1004934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Поступление единого налога с индивидуальных предпринимателей</a:t>
            </a:r>
            <a:endParaRPr lang="aa-E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2690879-AF20-4DFB-9DB8-6CC91688D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52253" y="1068308"/>
            <a:ext cx="5893806" cy="50699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0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ДИНАМИКА ПОСТУПЛЕНИЙ</a:t>
            </a:r>
            <a:endParaRPr lang="aa-ET" sz="3000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xmlns="" id="{2156CAF8-53AF-4FCF-95BF-7F1262E62DE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85486844"/>
              </p:ext>
            </p:extLst>
          </p:nvPr>
        </p:nvGraphicFramePr>
        <p:xfrm>
          <a:off x="280658" y="1050202"/>
          <a:ext cx="11597490" cy="5468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B7CE126-3140-4EA1-A946-6970460EE9EB}"/>
              </a:ext>
            </a:extLst>
          </p:cNvPr>
          <p:cNvSpPr txBox="1"/>
          <p:nvPr/>
        </p:nvSpPr>
        <p:spPr>
          <a:xfrm>
            <a:off x="1224097" y="4803345"/>
            <a:ext cx="1741955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5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Темп роста к прошлому году </a:t>
            </a:r>
            <a:r>
              <a:rPr lang="ru-RU" sz="215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 Light" panose="020B0306020202020204" pitchFamily="34" charset="0"/>
              </a:rPr>
              <a:t>91,3 %</a:t>
            </a:r>
            <a:endParaRPr lang="aa-ET" sz="215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 Cond Light" panose="020B03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328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">
              <a:schemeClr val="bg2">
                <a:lumMod val="40000"/>
                <a:lumOff val="6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07DC41-B453-4A0E-B9C1-2358DD134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24792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поступления местного налога и  сборов </a:t>
            </a:r>
            <a:br>
              <a:rPr lang="ru-RU" sz="3200" b="1" i="1" dirty="0">
                <a:solidFill>
                  <a:schemeClr val="bg1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</a:br>
            <a:endParaRPr lang="aa-ET" sz="3200" b="1" i="1" dirty="0">
              <a:solidFill>
                <a:schemeClr val="bg1"/>
              </a:solidFill>
              <a:highlight>
                <a:srgbClr val="FFFF00"/>
              </a:highlight>
              <a:latin typeface="Georgia" panose="02040502050405020303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EB2024FD-820B-44D2-ABAC-C28923EEFA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283834"/>
              </p:ext>
            </p:extLst>
          </p:nvPr>
        </p:nvGraphicFramePr>
        <p:xfrm>
          <a:off x="381000" y="888999"/>
          <a:ext cx="11404602" cy="5647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067">
                  <a:extLst>
                    <a:ext uri="{9D8B030D-6E8A-4147-A177-3AD203B41FA5}">
                      <a16:colId xmlns:a16="http://schemas.microsoft.com/office/drawing/2014/main" xmlns="" val="2532648005"/>
                    </a:ext>
                  </a:extLst>
                </a:gridCol>
                <a:gridCol w="1624139">
                  <a:extLst>
                    <a:ext uri="{9D8B030D-6E8A-4147-A177-3AD203B41FA5}">
                      <a16:colId xmlns:a16="http://schemas.microsoft.com/office/drawing/2014/main" xmlns="" val="157690328"/>
                    </a:ext>
                  </a:extLst>
                </a:gridCol>
                <a:gridCol w="1877849">
                  <a:extLst>
                    <a:ext uri="{9D8B030D-6E8A-4147-A177-3AD203B41FA5}">
                      <a16:colId xmlns:a16="http://schemas.microsoft.com/office/drawing/2014/main" xmlns="" val="2944025206"/>
                    </a:ext>
                  </a:extLst>
                </a:gridCol>
                <a:gridCol w="1877849">
                  <a:extLst>
                    <a:ext uri="{9D8B030D-6E8A-4147-A177-3AD203B41FA5}">
                      <a16:colId xmlns:a16="http://schemas.microsoft.com/office/drawing/2014/main" xmlns="" val="3559434368"/>
                    </a:ext>
                  </a:extLst>
                </a:gridCol>
                <a:gridCol w="2062363">
                  <a:extLst>
                    <a:ext uri="{9D8B030D-6E8A-4147-A177-3AD203B41FA5}">
                      <a16:colId xmlns:a16="http://schemas.microsoft.com/office/drawing/2014/main" xmlns="" val="519291203"/>
                    </a:ext>
                  </a:extLst>
                </a:gridCol>
                <a:gridCol w="1693335">
                  <a:extLst>
                    <a:ext uri="{9D8B030D-6E8A-4147-A177-3AD203B41FA5}">
                      <a16:colId xmlns:a16="http://schemas.microsoft.com/office/drawing/2014/main" xmlns="" val="1584991488"/>
                    </a:ext>
                  </a:extLst>
                </a:gridCol>
              </a:tblGrid>
              <a:tr h="2199629"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aa-ET" sz="16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2023 г.</a:t>
                      </a:r>
                      <a:endParaRPr lang="aa-ET" sz="16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</a:p>
                    <a:p>
                      <a:pPr algn="ctr"/>
                      <a:r>
                        <a:rPr lang="ru-RU" sz="1600" b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/>
                      <a:r>
                        <a:rPr lang="ru-RU" sz="1600" b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2024 г.</a:t>
                      </a:r>
                      <a:endParaRPr lang="aa-ET" sz="16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2024 г.</a:t>
                      </a:r>
                      <a:endParaRPr lang="aa-ET" sz="16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2023 г.</a:t>
                      </a:r>
                      <a:endParaRPr lang="aa-ET" sz="16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выполнения плана</a:t>
                      </a:r>
                      <a:endParaRPr lang="aa-ET" sz="16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aa-ET" sz="16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2872347"/>
                  </a:ext>
                </a:extLst>
              </a:tr>
              <a:tr h="991191">
                <a:tc>
                  <a:txBody>
                    <a:bodyPr/>
                    <a:lstStyle/>
                    <a:p>
                      <a:pPr algn="l"/>
                      <a:r>
                        <a:rPr lang="ru-RU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Курортный сбор</a:t>
                      </a:r>
                      <a:endParaRPr lang="aa-ET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174,90</a:t>
                      </a:r>
                      <a:endParaRPr lang="aa-ET" sz="2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217,1</a:t>
                      </a:r>
                      <a:endParaRPr lang="aa-ET" sz="2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236,50</a:t>
                      </a:r>
                      <a:endParaRPr lang="aa-ET" sz="2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135,2</a:t>
                      </a:r>
                      <a:endParaRPr lang="aa-ET" sz="2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108,9</a:t>
                      </a:r>
                      <a:endParaRPr lang="aa-ET" sz="2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9569464"/>
                  </a:ext>
                </a:extLst>
              </a:tr>
              <a:tr h="1105610">
                <a:tc>
                  <a:txBody>
                    <a:bodyPr/>
                    <a:lstStyle/>
                    <a:p>
                      <a:pPr algn="l"/>
                      <a:r>
                        <a:rPr lang="ru-RU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Сбор с заготовителей</a:t>
                      </a:r>
                      <a:endParaRPr lang="aa-ET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aa-ET" sz="2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12,1</a:t>
                      </a:r>
                      <a:endParaRPr lang="aa-ET" sz="2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12,30</a:t>
                      </a:r>
                      <a:endParaRPr lang="aa-ET" sz="2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112,8</a:t>
                      </a:r>
                      <a:endParaRPr lang="aa-ET" sz="2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101,4</a:t>
                      </a:r>
                      <a:endParaRPr lang="aa-ET" sz="2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0918052"/>
                  </a:ext>
                </a:extLst>
              </a:tr>
              <a:tr h="1350836">
                <a:tc>
                  <a:txBody>
                    <a:bodyPr/>
                    <a:lstStyle/>
                    <a:p>
                      <a:pPr algn="l"/>
                      <a:r>
                        <a:rPr lang="ru-RU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за владение собаками</a:t>
                      </a:r>
                      <a:endParaRPr lang="aa-ET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0,80</a:t>
                      </a:r>
                      <a:endParaRPr lang="aa-ET" sz="2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0,80</a:t>
                      </a:r>
                      <a:endParaRPr lang="aa-ET" sz="2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0,80</a:t>
                      </a:r>
                      <a:endParaRPr lang="aa-ET" sz="2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aa-ET" sz="2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</a:t>
                      </a:r>
                      <a:endParaRPr lang="aa-ET" sz="2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6705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22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">
              <a:schemeClr val="bg2">
                <a:tint val="97000"/>
                <a:hueMod val="162000"/>
                <a:satMod val="200000"/>
                <a:lumMod val="124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61E37DCB-958C-4457-A84E-9C0C9C3CA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91"/>
            <a:ext cx="12192000" cy="1174458"/>
          </a:xfr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700" b="1" i="1" dirty="0">
                <a:solidFill>
                  <a:schemeClr val="bg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поступления в бюджет района средств от продажи земельных участков за 2024 год</a:t>
            </a:r>
            <a:endParaRPr lang="aa-ET" sz="2700" b="1" i="1" dirty="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xmlns="" id="{70B33437-9183-40FA-8EF8-1C2D9152C5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829459"/>
              </p:ext>
            </p:extLst>
          </p:nvPr>
        </p:nvGraphicFramePr>
        <p:xfrm>
          <a:off x="142612" y="1921079"/>
          <a:ext cx="11929145" cy="465589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77087">
                  <a:extLst>
                    <a:ext uri="{9D8B030D-6E8A-4147-A177-3AD203B41FA5}">
                      <a16:colId xmlns:a16="http://schemas.microsoft.com/office/drawing/2014/main" xmlns="" val="4249250681"/>
                    </a:ext>
                  </a:extLst>
                </a:gridCol>
                <a:gridCol w="1779492">
                  <a:extLst>
                    <a:ext uri="{9D8B030D-6E8A-4147-A177-3AD203B41FA5}">
                      <a16:colId xmlns:a16="http://schemas.microsoft.com/office/drawing/2014/main" xmlns="" val="2560383394"/>
                    </a:ext>
                  </a:extLst>
                </a:gridCol>
                <a:gridCol w="1346711">
                  <a:extLst>
                    <a:ext uri="{9D8B030D-6E8A-4147-A177-3AD203B41FA5}">
                      <a16:colId xmlns:a16="http://schemas.microsoft.com/office/drawing/2014/main" xmlns="" val="3081430157"/>
                    </a:ext>
                  </a:extLst>
                </a:gridCol>
                <a:gridCol w="2014957">
                  <a:extLst>
                    <a:ext uri="{9D8B030D-6E8A-4147-A177-3AD203B41FA5}">
                      <a16:colId xmlns:a16="http://schemas.microsoft.com/office/drawing/2014/main" xmlns="" val="2899207596"/>
                    </a:ext>
                  </a:extLst>
                </a:gridCol>
                <a:gridCol w="2032304">
                  <a:extLst>
                    <a:ext uri="{9D8B030D-6E8A-4147-A177-3AD203B41FA5}">
                      <a16:colId xmlns:a16="http://schemas.microsoft.com/office/drawing/2014/main" xmlns="" val="1258326783"/>
                    </a:ext>
                  </a:extLst>
                </a:gridCol>
                <a:gridCol w="1796744">
                  <a:extLst>
                    <a:ext uri="{9D8B030D-6E8A-4147-A177-3AD203B41FA5}">
                      <a16:colId xmlns:a16="http://schemas.microsoft.com/office/drawing/2014/main" xmlns="" val="987918965"/>
                    </a:ext>
                  </a:extLst>
                </a:gridCol>
                <a:gridCol w="1581850">
                  <a:extLst>
                    <a:ext uri="{9D8B030D-6E8A-4147-A177-3AD203B41FA5}">
                      <a16:colId xmlns:a16="http://schemas.microsoft.com/office/drawing/2014/main" xmlns="" val="689426174"/>
                    </a:ext>
                  </a:extLst>
                </a:gridCol>
              </a:tblGrid>
              <a:tr h="242760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2024 год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Исполнено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2024 год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lang="aa-ET" sz="2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2025 год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1850191"/>
                  </a:ext>
                </a:extLst>
              </a:tr>
              <a:tr h="10390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5162822"/>
                  </a:ext>
                </a:extLst>
              </a:tr>
              <a:tr h="11892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27,0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57,4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212,7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32,0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8915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5575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21000">
              <a:schemeClr val="tx2"/>
            </a:gs>
            <a:gs pos="56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7737CD-18A1-47E5-9C01-EDF94C579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779" y="142613"/>
            <a:ext cx="11937535" cy="862322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  <a:highlight>
                  <a:srgbClr val="FFFF00"/>
                </a:highlight>
                <a:latin typeface="Gill Sans Nova Cond XBd" panose="020B0A06020104020203" pitchFamily="34" charset="0"/>
              </a:rPr>
              <a:t>Сведения о поступлении в бюджет </a:t>
            </a:r>
            <a:r>
              <a:rPr lang="ru-RU" sz="3200" b="1" i="1" dirty="0" err="1">
                <a:solidFill>
                  <a:schemeClr val="bg1"/>
                </a:solidFill>
                <a:highlight>
                  <a:srgbClr val="FFFF00"/>
                </a:highlight>
                <a:latin typeface="Gill Sans Nova Cond XBd" panose="020B0A06020104020203" pitchFamily="34" charset="0"/>
              </a:rPr>
              <a:t>Ушачского</a:t>
            </a:r>
            <a:r>
              <a:rPr lang="ru-RU" sz="3200" b="1" i="1" dirty="0">
                <a:solidFill>
                  <a:schemeClr val="bg1"/>
                </a:solidFill>
                <a:highlight>
                  <a:srgbClr val="FFFF00"/>
                </a:highlight>
                <a:latin typeface="Gill Sans Nova Cond XBd" panose="020B0A06020104020203" pitchFamily="34" charset="0"/>
              </a:rPr>
              <a:t> района </a:t>
            </a:r>
            <a:br>
              <a:rPr lang="ru-RU" sz="3200" b="1" i="1" dirty="0">
                <a:solidFill>
                  <a:schemeClr val="bg1"/>
                </a:solidFill>
                <a:highlight>
                  <a:srgbClr val="FFFF00"/>
                </a:highlight>
                <a:latin typeface="Gill Sans Nova Cond XBd" panose="020B0A06020104020203" pitchFamily="34" charset="0"/>
              </a:rPr>
            </a:br>
            <a:r>
              <a:rPr lang="ru-RU" sz="3200" b="1" i="1" dirty="0">
                <a:solidFill>
                  <a:schemeClr val="bg1"/>
                </a:solidFill>
                <a:highlight>
                  <a:srgbClr val="FFFF00"/>
                </a:highlight>
                <a:latin typeface="Gill Sans Nova Cond XBd" panose="020B0A06020104020203" pitchFamily="34" charset="0"/>
              </a:rPr>
              <a:t>платы за размещение наружной рекламы</a:t>
            </a:r>
            <a:endParaRPr lang="aa-ET" sz="3200" b="1" i="1" dirty="0">
              <a:solidFill>
                <a:schemeClr val="bg1"/>
              </a:solidFill>
              <a:highlight>
                <a:srgbClr val="FFFF00"/>
              </a:highlight>
              <a:latin typeface="Gill Sans Nova Cond XBd" panose="020B0A06020104020203" pitchFamily="34" charset="0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2690879-AF20-4DFB-9DB8-6CC91688D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52253" y="1068308"/>
            <a:ext cx="5893806" cy="50699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0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ДИНАМИКА ПОСТУПЛЕНИЙ</a:t>
            </a:r>
            <a:endParaRPr lang="aa-ET" sz="3000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xmlns="" id="{2156CAF8-53AF-4FCF-95BF-7F1262E62DE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67151905"/>
              </p:ext>
            </p:extLst>
          </p:nvPr>
        </p:nvGraphicFramePr>
        <p:xfrm>
          <a:off x="297255" y="1068308"/>
          <a:ext cx="11597490" cy="5468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8465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  <a:fontScheme name="Аспект">
    <a:majorFont>
      <a:latin typeface="Trebuchet MS" panose="020B0603020202020204"/>
      <a:ea typeface=""/>
      <a:cs typeface=""/>
      <a:font script="Jpan" typeface="メイリオ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 panose="020B0603020202020204"/>
      <a:ea typeface=""/>
      <a:cs typeface=""/>
      <a:font script="Jpan" typeface="メイリオ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Аспект">
    <a:fillStyleLst>
      <a:solidFill>
        <a:schemeClr val="phClr"/>
      </a:solidFill>
      <a:gradFill rotWithShape="1">
        <a:gsLst>
          <a:gs pos="0">
            <a:schemeClr val="phClr">
              <a:tint val="65000"/>
              <a:lumMod val="110000"/>
            </a:schemeClr>
          </a:gs>
          <a:gs pos="88000">
            <a:schemeClr val="phClr">
              <a:tint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lumMod val="100000"/>
            </a:schemeClr>
          </a:gs>
          <a:gs pos="78000">
            <a:schemeClr val="phClr">
              <a:shade val="94000"/>
              <a:lumMod val="94000"/>
            </a:schemeClr>
          </a:gs>
        </a:gsLst>
        <a:lin ang="5400000" scaled="0"/>
      </a:gradFill>
    </a:fillStyleLst>
    <a:lnStyleLst>
      <a:ln w="12700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5400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04000"/>
            </a:schemeClr>
          </a:gs>
          <a:gs pos="94000">
            <a:schemeClr val="phClr">
              <a:shade val="96000"/>
              <a:lumMod val="82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lumMod val="110000"/>
            </a:schemeClr>
          </a:gs>
          <a:gs pos="100000">
            <a:schemeClr val="phClr">
              <a:shade val="94000"/>
              <a:lumMod val="96000"/>
            </a:schemeClr>
          </a:gs>
        </a:gsLst>
        <a:path path="circle">
          <a:fillToRect l="50000" t="50000" r="100000" b="10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5330</TotalTime>
  <Words>601</Words>
  <Application>Microsoft Office PowerPoint</Application>
  <PresentationFormat>Широкоэкранный</PresentationFormat>
  <Paragraphs>221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34" baseType="lpstr">
      <vt:lpstr>Microsoft JhengHei</vt:lpstr>
      <vt:lpstr>Arial</vt:lpstr>
      <vt:lpstr>Arial Black</vt:lpstr>
      <vt:lpstr>Arial Nova Cond Light</vt:lpstr>
      <vt:lpstr>Calibri</vt:lpstr>
      <vt:lpstr>Candara</vt:lpstr>
      <vt:lpstr>Century</vt:lpstr>
      <vt:lpstr>Century Gothic</vt:lpstr>
      <vt:lpstr>Georgia</vt:lpstr>
      <vt:lpstr>Gill Sans Nova Cond XBd</vt:lpstr>
      <vt:lpstr>Lucida Sans Unicode</vt:lpstr>
      <vt:lpstr>Monotype Corsiva</vt:lpstr>
      <vt:lpstr>Times New Roman</vt:lpstr>
      <vt:lpstr>Trebuchet MS</vt:lpstr>
      <vt:lpstr>Wingdings 3</vt:lpstr>
      <vt:lpstr>Ион</vt:lpstr>
      <vt:lpstr>Сектор</vt:lpstr>
      <vt:lpstr> «Об  исполнении бюджета района, состоянии расчетов с бюджетом  за 2024 год и задачах по его качественному исполнению в 2025 году»           </vt:lpstr>
      <vt:lpstr>Исполнение плана собственных доходов бюджета Ушачского района за 2024 год, тыс. рублей</vt:lpstr>
      <vt:lpstr>Структура бюджета Ушачского района по доходам,  сложившаяся за 2024 год</vt:lpstr>
      <vt:lpstr>Презентация PowerPoint</vt:lpstr>
      <vt:lpstr>Поступление налога при упрощенной системе налогообложения</vt:lpstr>
      <vt:lpstr>Поступление единого налога с индивидуальных предпринимателей</vt:lpstr>
      <vt:lpstr>поступления местного налога и  сборов  </vt:lpstr>
      <vt:lpstr>Анализ поступления в бюджет района средств от продажи земельных участков за 2024 год</vt:lpstr>
      <vt:lpstr>Сведения о поступлении в бюджет Ушачского района  платы за размещение наружной рекламы</vt:lpstr>
      <vt:lpstr>Сведения о выполнении задания бюджетными организациями по получению доходов от деятельности, приносящей доходы за 2024 год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 начальника финансового отдела  Ушачского райисполкома   Романовской Татьяны Валерьевны   «Об  исполнении  бюджета района за  2019 год  и задачах по его исполнению в 2020 году»</dc:title>
  <dc:creator>Улинович Виктория Сергеевна</dc:creator>
  <cp:lastModifiedBy>ФО приемная</cp:lastModifiedBy>
  <cp:revision>887</cp:revision>
  <cp:lastPrinted>2025-02-17T08:15:07Z</cp:lastPrinted>
  <dcterms:created xsi:type="dcterms:W3CDTF">2020-02-26T05:15:01Z</dcterms:created>
  <dcterms:modified xsi:type="dcterms:W3CDTF">2025-02-21T07:57:22Z</dcterms:modified>
</cp:coreProperties>
</file>