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1" r:id="rId1"/>
    <p:sldMasterId id="2147484044" r:id="rId2"/>
    <p:sldMasterId id="2147484056" r:id="rId3"/>
  </p:sldMasterIdLst>
  <p:notesMasterIdLst>
    <p:notesMasterId r:id="rId19"/>
  </p:notesMasterIdLst>
  <p:sldIdLst>
    <p:sldId id="293" r:id="rId4"/>
    <p:sldId id="275" r:id="rId5"/>
    <p:sldId id="259" r:id="rId6"/>
    <p:sldId id="297" r:id="rId7"/>
    <p:sldId id="276" r:id="rId8"/>
    <p:sldId id="277" r:id="rId9"/>
    <p:sldId id="287" r:id="rId10"/>
    <p:sldId id="258" r:id="rId11"/>
    <p:sldId id="290" r:id="rId12"/>
    <p:sldId id="267" r:id="rId13"/>
    <p:sldId id="295" r:id="rId14"/>
    <p:sldId id="298" r:id="rId15"/>
    <p:sldId id="309" r:id="rId16"/>
    <p:sldId id="310" r:id="rId17"/>
    <p:sldId id="296" r:id="rId18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линович Виктория Сергеевна" initials="УВС" lastIdx="2" clrIdx="0">
    <p:extLst>
      <p:ext uri="{19B8F6BF-5375-455C-9EA6-DF929625EA0E}">
        <p15:presenceInfo xmlns:p15="http://schemas.microsoft.com/office/powerpoint/2012/main" userId="S-1-5-21-901292189-1124696768-471799982-88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  <a:srgbClr val="BAD70F"/>
    <a:srgbClr val="000099"/>
    <a:srgbClr val="77D9A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854" autoAdjust="0"/>
  </p:normalViewPr>
  <p:slideViewPr>
    <p:cSldViewPr snapToGrid="0">
      <p:cViewPr varScale="1">
        <p:scale>
          <a:sx n="109" d="100"/>
          <a:sy n="109" d="100"/>
        </p:scale>
        <p:origin x="86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квартал 2024 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год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Всего доходы – 3 976,7 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тыс.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доходы составили 3 976,7 тыс. рублей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634-40C5-9C33-B44831AC7321}"/>
              </c:ext>
            </c:extLst>
          </c:dPt>
          <c:dPt>
            <c:idx val="1"/>
            <c:bubble3D val="0"/>
            <c:explosion val="8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1634-40C5-9C33-B44831AC7321}"/>
              </c:ext>
            </c:extLst>
          </c:dPt>
          <c:dPt>
            <c:idx val="2"/>
            <c:bubble3D val="0"/>
            <c:explosion val="6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634-40C5-9C33-B44831AC7321}"/>
              </c:ext>
            </c:extLst>
          </c:dPt>
          <c:dPt>
            <c:idx val="3"/>
            <c:bubble3D val="0"/>
            <c:explosion val="6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1634-40C5-9C33-B44831AC7321}"/>
              </c:ext>
            </c:extLst>
          </c:dPt>
          <c:dPt>
            <c:idx val="4"/>
            <c:bubble3D val="0"/>
            <c:explosion val="1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634-40C5-9C33-B44831AC73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1634-40C5-9C33-B44831AC7321}"/>
              </c:ext>
            </c:extLst>
          </c:dPt>
          <c:dLbls>
            <c:dLbl>
              <c:idx val="0"/>
              <c:layout>
                <c:manualLayout>
                  <c:x val="-6.0802072605919662E-3"/>
                  <c:y val="-0.29244359278758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F92A24-B082-422F-B5F6-105AC4DB62C4}" type="CATEGORYNAME">
                      <a:rPr lang="ru-RU" sz="1400">
                        <a:solidFill>
                          <a:srgbClr val="FF00FF"/>
                        </a:solidFill>
                      </a:rPr>
                      <a:pPr>
                        <a:defRPr sz="1400"/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381094301673709"/>
                      <c:h val="0.155726902800366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34-40C5-9C33-B44831AC7321}"/>
                </c:ext>
              </c:extLst>
            </c:dLbl>
            <c:dLbl>
              <c:idx val="1"/>
              <c:layout>
                <c:manualLayout>
                  <c:x val="0.3963254190003474"/>
                  <c:y val="9.126769993422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EBB886-0882-44EE-A051-59D11480A0B8}" type="CATEGORYNAME">
                      <a:rPr lang="ru-RU" sz="14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301163536699235"/>
                      <c:h val="0.147218398301755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4-40C5-9C33-B44831AC7321}"/>
                </c:ext>
              </c:extLst>
            </c:dLbl>
            <c:dLbl>
              <c:idx val="2"/>
              <c:layout>
                <c:manualLayout>
                  <c:x val="1.8678161389119208E-2"/>
                  <c:y val="0.172559876624956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ADF15A-4BB1-48FF-9B53-25AC2EEC674F}" type="CATEGORYNAME">
                      <a:rPr lang="ru-RU" sz="1400">
                        <a:solidFill>
                          <a:srgbClr val="00B05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28400087197435"/>
                      <c:h val="0.194164097793290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4-40C5-9C33-B44831AC7321}"/>
                </c:ext>
              </c:extLst>
            </c:dLbl>
            <c:dLbl>
              <c:idx val="3"/>
              <c:layout>
                <c:manualLayout>
                  <c:x val="4.3549693877517425E-4"/>
                  <c:y val="-0.209337770285459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E777A2-A695-4D97-8FBF-44E39B5995A8}" type="CATEGORYNAME">
                      <a:rPr lang="ru-RU" sz="1400">
                        <a:solidFill>
                          <a:srgbClr val="00B0F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14436600960281"/>
                      <c:h val="0.11516266022959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4-40C5-9C33-B44831AC7321}"/>
                </c:ext>
              </c:extLst>
            </c:dLbl>
            <c:dLbl>
              <c:idx val="4"/>
              <c:layout>
                <c:manualLayout>
                  <c:x val="2.2009672117377945E-2"/>
                  <c:y val="-6.65124949906772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B3EBAB-F1F0-49C0-A2F1-14E791C554E0}" type="CATEGORYNAME">
                      <a:rPr lang="ru-RU" sz="1400">
                        <a:solidFill>
                          <a:srgbClr val="FF000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398603036041099"/>
                      <c:h val="0.147218471369370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4-40C5-9C33-B44831AC732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634-40C5-9C33-B44831AC7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Подоходный налог -  1 802,9 тыс. руб. или 45,3 %</c:v>
                </c:pt>
                <c:pt idx="1">
                  <c:v>Налог на прибыль - 67,8 тыс. руб. или 1,7 %</c:v>
                </c:pt>
                <c:pt idx="2">
                  <c:v>Налоги на собственность - 250,0 тыс. руб. или 6,3 %</c:v>
                </c:pt>
                <c:pt idx="3">
                  <c:v>НДС - 1 118,9 тыс. руб. или 28,1 %</c:v>
                </c:pt>
                <c:pt idx="4">
                  <c:v>Компенсации расходов государства - 347,5 тыс. руб. или 8,7 %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0">
                  <c:v>45.3</c:v>
                </c:pt>
                <c:pt idx="1">
                  <c:v>1.7</c:v>
                </c:pt>
                <c:pt idx="2">
                  <c:v>6.3</c:v>
                </c:pt>
                <c:pt idx="3">
                  <c:v>28.1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4-40C5-9C33-B44831AC73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01.01.2025</c:v>
                </c:pt>
              </c:strCache>
            </c:strRef>
          </c:tx>
          <c:spPr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1">
                  <c:v>Задолженность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4-48A0-8E51-3D145A3F72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01.04.2025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1">
                  <c:v>Задолженность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304.60000000000002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4-48A0-8E51-3D145A3F72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"/>
        <c:overlap val="-5"/>
        <c:axId val="516135679"/>
        <c:axId val="353655167"/>
      </c:barChart>
      <c:catAx>
        <c:axId val="5161356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3655167"/>
        <c:crosses val="autoZero"/>
        <c:auto val="1"/>
        <c:lblAlgn val="ctr"/>
        <c:lblOffset val="100"/>
        <c:noMultiLvlLbl val="0"/>
      </c:catAx>
      <c:valAx>
        <c:axId val="3536551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61356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ayout>
        <c:manualLayout>
          <c:xMode val="edge"/>
          <c:yMode val="edge"/>
          <c:x val="0.71896757927750909"/>
          <c:y val="0.28868648107632638"/>
          <c:w val="0.23174739207201445"/>
          <c:h val="0.23709616716607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chemeClr val="tx1"/>
                </a:solidFill>
              </a:rPr>
              <a:t>тыс. рублей</a:t>
            </a:r>
          </a:p>
        </c:rich>
      </c:tx>
      <c:layout>
        <c:manualLayout>
          <c:xMode val="edge"/>
          <c:yMode val="edge"/>
          <c:x val="0.86658274339715546"/>
          <c:y val="9.05017842925602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plotArea>
      <c:layout>
        <c:manualLayout>
          <c:layoutTarget val="inner"/>
          <c:xMode val="edge"/>
          <c:yMode val="edge"/>
          <c:x val="5.9570119493694791E-2"/>
          <c:y val="1.621761415829542E-2"/>
          <c:w val="0.94042988050630516"/>
          <c:h val="0.85715708273864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01.01.2025 г.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BC-4412-8D91-D1AE9D8F09A9}"/>
                </c:ext>
              </c:extLst>
            </c:dLbl>
            <c:dLbl>
              <c:idx val="2"/>
              <c:layout>
                <c:manualLayout>
                  <c:x val="-4.6745204906564107E-4"/>
                  <c:y val="-2.04398636130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1E-48C5-908B-1B95D9A5B87C}"/>
                </c:ext>
              </c:extLst>
            </c:dLbl>
            <c:dLbl>
              <c:idx val="4"/>
              <c:layout>
                <c:manualLayout>
                  <c:x val="1.0055117526993548E-2"/>
                  <c:y val="-8.33623859033960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02-48DD-914B-1597800C0581}"/>
                </c:ext>
              </c:extLst>
            </c:dLbl>
            <c:dLbl>
              <c:idx val="5"/>
              <c:layout>
                <c:manualLayout>
                  <c:x val="1.1172352807770609E-2"/>
                  <c:y val="-4.5470917588796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1E-48C5-908B-1B95D9A5B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bg1"/>
                    </a:solidFill>
                    <a:highlight>
                      <a:srgbClr val="FFCCFF"/>
                    </a:highlight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Объём совокупного долга райисполкома</c:v>
                </c:pt>
                <c:pt idx="2">
                  <c:v>прямой долг</c:v>
                </c:pt>
                <c:pt idx="4">
                  <c:v>гарантированный долг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0">
                  <c:v>5548.6</c:v>
                </c:pt>
                <c:pt idx="2" formatCode="0.00">
                  <c:v>5536.3</c:v>
                </c:pt>
                <c:pt idx="4" formatCode="0.00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2-48DD-914B-1597800C05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01.04.2025 г.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203985821295673E-2"/>
                  <c:y val="-5.184938161579837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EF-4993-B901-A2805B465BA3}"/>
                </c:ext>
              </c:extLst>
            </c:dLbl>
            <c:dLbl>
              <c:idx val="2"/>
              <c:layout>
                <c:manualLayout>
                  <c:x val="7.4957588675923521E-3"/>
                  <c:y val="-2.715053528776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1E-48C5-908B-1B95D9A5B87C}"/>
                </c:ext>
              </c:extLst>
            </c:dLbl>
            <c:dLbl>
              <c:idx val="4"/>
              <c:layout>
                <c:manualLayout>
                  <c:x val="3.6407971642591269E-2"/>
                  <c:y val="2.2745601905041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EF-4993-B901-A2805B465BA3}"/>
                </c:ext>
              </c:extLst>
            </c:dLbl>
            <c:dLbl>
              <c:idx val="5"/>
              <c:layout>
                <c:manualLayout>
                  <c:x val="1.9783322821845459E-2"/>
                  <c:y val="-2.2625446073140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1E-48C5-908B-1B95D9A5B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Объём совокупного долга райисполкома</c:v>
                </c:pt>
                <c:pt idx="2">
                  <c:v>прямой долг</c:v>
                </c:pt>
                <c:pt idx="4">
                  <c:v>гарантированный долг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.00">
                  <c:v>5045.2</c:v>
                </c:pt>
                <c:pt idx="2" formatCode="0.00">
                  <c:v>5032.8999999999996</c:v>
                </c:pt>
                <c:pt idx="4" formatCode="0.00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2-48DD-914B-1597800C0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36766831"/>
        <c:axId val="1533672927"/>
      </c:barChart>
      <c:catAx>
        <c:axId val="153676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tx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533672927"/>
        <c:crosses val="autoZero"/>
        <c:auto val="1"/>
        <c:lblAlgn val="ctr"/>
        <c:lblOffset val="100"/>
        <c:noMultiLvlLbl val="0"/>
      </c:catAx>
      <c:valAx>
        <c:axId val="153367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536766831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Cambria" panose="02040503050406030204" pitchFamily="18" charset="0"/>
              <a:cs typeface="+mn-cs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квартал 2025 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год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Всего доходы – 4 477,3 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тыс.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доходы составили 4 477,3 тыс. рублей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BF5-4641-BF3B-55B93A36F165}"/>
              </c:ext>
            </c:extLst>
          </c:dPt>
          <c:dPt>
            <c:idx val="1"/>
            <c:bubble3D val="0"/>
            <c:explosion val="8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BF5-4641-BF3B-55B93A36F165}"/>
              </c:ext>
            </c:extLst>
          </c:dPt>
          <c:dPt>
            <c:idx val="2"/>
            <c:bubble3D val="0"/>
            <c:explosion val="6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BF5-4641-BF3B-55B93A36F165}"/>
              </c:ext>
            </c:extLst>
          </c:dPt>
          <c:dPt>
            <c:idx val="3"/>
            <c:bubble3D val="0"/>
            <c:explosion val="6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BF5-4641-BF3B-55B93A36F165}"/>
              </c:ext>
            </c:extLst>
          </c:dPt>
          <c:dPt>
            <c:idx val="4"/>
            <c:bubble3D val="0"/>
            <c:explosion val="1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BF5-4641-BF3B-55B93A36F1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BF5-4641-BF3B-55B93A36F165}"/>
              </c:ext>
            </c:extLst>
          </c:dPt>
          <c:dLbls>
            <c:dLbl>
              <c:idx val="0"/>
              <c:layout>
                <c:manualLayout>
                  <c:x val="-1.6054349913577876E-2"/>
                  <c:y val="-0.300385348816502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F92A24-B082-422F-B5F6-105AC4DB62C4}" type="CATEGORYNAME">
                      <a:rPr lang="ru-RU" sz="1400">
                        <a:solidFill>
                          <a:srgbClr val="FF00FF"/>
                        </a:solidFill>
                      </a:rPr>
                      <a:pPr>
                        <a:defRPr sz="1400"/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7103610524294224"/>
                      <c:h val="0.18769252889565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F5-4641-BF3B-55B93A36F165}"/>
                </c:ext>
              </c:extLst>
            </c:dLbl>
            <c:dLbl>
              <c:idx val="1"/>
              <c:layout>
                <c:manualLayout>
                  <c:x val="0.45649398245950962"/>
                  <c:y val="9.27179519125703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9EBB886-0882-44EE-A051-59D11480A0B8}" type="CATEGORYNAME">
                      <a:rPr lang="ru-RU" sz="14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40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626656424044558"/>
                      <c:h val="0.151214172832467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F5-4641-BF3B-55B93A36F165}"/>
                </c:ext>
              </c:extLst>
            </c:dLbl>
            <c:dLbl>
              <c:idx val="2"/>
              <c:layout>
                <c:manualLayout>
                  <c:x val="2.4390243902439025E-2"/>
                  <c:y val="0.134600803103681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ADF15A-4BB1-48FF-9B53-25AC2EEC674F}" type="CATEGORYNAME">
                      <a:rPr lang="ru-RU" sz="1400">
                        <a:solidFill>
                          <a:srgbClr val="00B05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94392164394084"/>
                      <c:h val="0.194164142613041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F5-4641-BF3B-55B93A36F165}"/>
                </c:ext>
              </c:extLst>
            </c:dLbl>
            <c:dLbl>
              <c:idx val="3"/>
              <c:layout>
                <c:manualLayout>
                  <c:x val="4.3547148069905895E-4"/>
                  <c:y val="-0.19754381030317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E777A2-A695-4D97-8FBF-44E39B5995A8}" type="CATEGORYNAME">
                      <a:rPr lang="ru-RU" sz="1400">
                        <a:solidFill>
                          <a:srgbClr val="00B0F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41748287561617"/>
                      <c:h val="0.115162601280699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BF5-4641-BF3B-55B93A36F165}"/>
                </c:ext>
              </c:extLst>
            </c:dLbl>
            <c:dLbl>
              <c:idx val="4"/>
              <c:layout>
                <c:manualLayout>
                  <c:x val="6.0627520645285191E-2"/>
                  <c:y val="-6.65125491635936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B3EBAB-F1F0-49C0-A2F1-14E791C554E0}" type="CATEGORYNAME">
                      <a:rPr lang="ru-RU" sz="1400">
                        <a:solidFill>
                          <a:srgbClr val="FF000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398603036041099"/>
                      <c:h val="0.147218471369370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BF5-4641-BF3B-55B93A36F16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BF5-4641-BF3B-55B93A36F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Подоходный налог - 2 076,6 тыс. руб. или 46,4 %</c:v>
                </c:pt>
                <c:pt idx="1">
                  <c:v>Налог на прибыль - 23,5 тыс. руб. или 0,5 %</c:v>
                </c:pt>
                <c:pt idx="2">
                  <c:v>Налоги на собственность - 317,4 тыс. руб. или 7,1 %</c:v>
                </c:pt>
                <c:pt idx="3">
                  <c:v>НДС - 1 235,6  тыс. руб. или 27,6 %</c:v>
                </c:pt>
                <c:pt idx="4">
                  <c:v>Компенсации расходов государства - 387,5 тыс. руб. или 8,7 %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0">
                  <c:v>46.4</c:v>
                </c:pt>
                <c:pt idx="1">
                  <c:v>0.5</c:v>
                </c:pt>
                <c:pt idx="2">
                  <c:v>7.1</c:v>
                </c:pt>
                <c:pt idx="3">
                  <c:v>27.6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F5-4641-BF3B-55B93A36F16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квартал 2024 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г.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Всего доходы – 11 131,6 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0.10618640968479827"/>
          <c:y val="1.9950889393368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940075621224695E-4"/>
          <c:y val="0.12715330184863055"/>
          <c:w val="0.99744584722211782"/>
          <c:h val="0.872846698151369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доходы составили  тыс. рублей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rgbClr val="FF00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634-40C5-9C33-B44831AC7321}"/>
              </c:ext>
            </c:extLst>
          </c:dPt>
          <c:dPt>
            <c:idx val="1"/>
            <c:bubble3D val="0"/>
            <c:explosion val="8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1634-40C5-9C33-B44831AC7321}"/>
              </c:ext>
            </c:extLst>
          </c:dPt>
          <c:dPt>
            <c:idx val="2"/>
            <c:bubble3D val="0"/>
            <c:explosion val="6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634-40C5-9C33-B44831AC7321}"/>
              </c:ext>
            </c:extLst>
          </c:dPt>
          <c:dPt>
            <c:idx val="3"/>
            <c:bubble3D val="0"/>
            <c:explosion val="6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1634-40C5-9C33-B44831AC7321}"/>
              </c:ext>
            </c:extLst>
          </c:dPt>
          <c:dPt>
            <c:idx val="4"/>
            <c:bubble3D val="0"/>
            <c:explosion val="1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634-40C5-9C33-B44831AC73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1634-40C5-9C33-B44831AC7321}"/>
              </c:ext>
            </c:extLst>
          </c:dPt>
          <c:dLbls>
            <c:dLbl>
              <c:idx val="0"/>
              <c:layout>
                <c:manualLayout>
                  <c:x val="-1.8185469730429846E-3"/>
                  <c:y val="-0.114880677186597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F92A24-B082-422F-B5F6-105AC4DB62C4}" type="CATEGORYNAME">
                      <a:rPr lang="ru-RU" sz="1400" smtClean="0">
                        <a:solidFill>
                          <a:srgbClr val="FF00FF"/>
                        </a:solidFill>
                      </a:rPr>
                      <a:pPr>
                        <a:defRPr sz="1400"/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rgbClr val="FF00FF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3592318651067428"/>
                      <c:h val="0.155726902800366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34-40C5-9C33-B44831AC7321}"/>
                </c:ext>
              </c:extLst>
            </c:dLbl>
            <c:dLbl>
              <c:idx val="1"/>
              <c:layout>
                <c:manualLayout>
                  <c:x val="0.17245613410102811"/>
                  <c:y val="0.160531532537779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9EBB886-0882-44EE-A051-59D11480A0B8}" type="CATEGORYNAME">
                      <a:rPr lang="ru-RU" sz="140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4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603206891604239"/>
                      <c:h val="0.147218398301755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4-40C5-9C33-B44831AC7321}"/>
                </c:ext>
              </c:extLst>
            </c:dLbl>
            <c:dLbl>
              <c:idx val="2"/>
              <c:layout>
                <c:manualLayout>
                  <c:x val="-0.20218251782922836"/>
                  <c:y val="1.19551384615287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ADF15A-4BB1-48FF-9B53-25AC2EEC674F}" type="CATEGORYNAME">
                      <a:rPr lang="ru-RU" sz="1400" smtClean="0">
                        <a:solidFill>
                          <a:srgbClr val="00B0F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rgbClr val="00B0F0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472972553397806"/>
                      <c:h val="0.148277052188541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4-40C5-9C33-B44831AC7321}"/>
                </c:ext>
              </c:extLst>
            </c:dLbl>
            <c:dLbl>
              <c:idx val="3"/>
              <c:layout>
                <c:manualLayout>
                  <c:x val="4.3549693877517669E-4"/>
                  <c:y val="-6.96815445318775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E777A2-A695-4D97-8FBF-44E39B5995A8}" type="CATEGORYNAME">
                      <a:rPr lang="ru-RU" sz="1400">
                        <a:solidFill>
                          <a:srgbClr val="00B0F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37685316911085"/>
                      <c:h val="0.1151626649319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4-40C5-9C33-B44831AC7321}"/>
                </c:ext>
              </c:extLst>
            </c:dLbl>
            <c:dLbl>
              <c:idx val="4"/>
              <c:layout>
                <c:manualLayout>
                  <c:x val="2.2009672117377945E-2"/>
                  <c:y val="-6.65124949906772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B3EBAB-F1F0-49C0-A2F1-14E791C554E0}" type="CATEGORYNAME">
                      <a:rPr lang="ru-RU" sz="1400">
                        <a:solidFill>
                          <a:srgbClr val="FF000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398603036041099"/>
                      <c:h val="0.147218471369370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4-40C5-9C33-B44831AC732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634-40C5-9C33-B44831AC7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Собственные доходы - 3 976,7 тыс. рублей или 35,7 %</c:v>
                </c:pt>
                <c:pt idx="1">
                  <c:v>Дотация - 6742,3 тыс. рублей или 60,6 %</c:v>
                </c:pt>
                <c:pt idx="2">
                  <c:v>Прочие безвозмездные поступления - 412,6 тыс. рублей или 3,7 %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35.700000000000003</c:v>
                </c:pt>
                <c:pt idx="1">
                  <c:v>60.6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4-40C5-9C33-B44831AC73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квартал 2025 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г.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Всего доходы – </a:t>
            </a:r>
            <a:r>
              <a:rPr lang="ru-RU" sz="2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12 523,6</a:t>
            </a:r>
            <a:r>
              <a:rPr lang="ru-RU" sz="14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тыс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434959349593495E-2"/>
          <c:y val="0.19716736528443862"/>
          <c:w val="0.88922764227642281"/>
          <c:h val="0.785271860003353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доходы составили 12 523,6 тыс. рублей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BF5-4641-BF3B-55B93A36F165}"/>
              </c:ext>
            </c:extLst>
          </c:dPt>
          <c:dPt>
            <c:idx val="1"/>
            <c:bubble3D val="0"/>
            <c:explosion val="8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BF5-4641-BF3B-55B93A36F165}"/>
              </c:ext>
            </c:extLst>
          </c:dPt>
          <c:dPt>
            <c:idx val="2"/>
            <c:bubble3D val="0"/>
            <c:explosion val="6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BF5-4641-BF3B-55B93A36F165}"/>
              </c:ext>
            </c:extLst>
          </c:dPt>
          <c:dPt>
            <c:idx val="3"/>
            <c:bubble3D val="0"/>
            <c:explosion val="6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BF5-4641-BF3B-55B93A36F165}"/>
              </c:ext>
            </c:extLst>
          </c:dPt>
          <c:dPt>
            <c:idx val="4"/>
            <c:bubble3D val="0"/>
            <c:explosion val="1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BF5-4641-BF3B-55B93A36F1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BF5-4641-BF3B-55B93A36F165}"/>
              </c:ext>
            </c:extLst>
          </c:dPt>
          <c:dLbls>
            <c:dLbl>
              <c:idx val="0"/>
              <c:layout>
                <c:manualLayout>
                  <c:x val="-3.856187183919083E-4"/>
                  <c:y val="-0.134563835038740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F92A24-B082-422F-B5F6-105AC4DB62C4}" type="CATEGORYNAME">
                      <a:rPr lang="ru-RU" sz="1400">
                        <a:solidFill>
                          <a:srgbClr val="FF00FF"/>
                        </a:solidFill>
                      </a:rPr>
                      <a:pPr>
                        <a:defRPr sz="1400"/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668235068177446"/>
                      <c:h val="0.155726951040753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F5-4641-BF3B-55B93A36F165}"/>
                </c:ext>
              </c:extLst>
            </c:dLbl>
            <c:dLbl>
              <c:idx val="1"/>
              <c:layout>
                <c:manualLayout>
                  <c:x val="0.22765940080660649"/>
                  <c:y val="0.110698510800495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9EBB886-0882-44EE-A051-59D11480A0B8}" type="CATEGORYNAME">
                      <a:rPr lang="ru-RU" sz="14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4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691697074451062"/>
                      <c:h val="0.147218475600605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F5-4641-BF3B-55B93A36F165}"/>
                </c:ext>
              </c:extLst>
            </c:dLbl>
            <c:dLbl>
              <c:idx val="2"/>
              <c:layout>
                <c:manualLayout>
                  <c:x val="0"/>
                  <c:y val="-1.25290277965241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ADF15A-4BB1-48FF-9B53-25AC2EEC674F}" type="CATEGORYNAME">
                      <a:rPr lang="ru-RU" sz="1400">
                        <a:solidFill>
                          <a:srgbClr val="00B0F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850489725369697"/>
                      <c:h val="0.194164142613041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F5-4641-BF3B-55B93A36F165}"/>
                </c:ext>
              </c:extLst>
            </c:dLbl>
            <c:dLbl>
              <c:idx val="3"/>
              <c:layout>
                <c:manualLayout>
                  <c:x val="4.3549693877517669E-4"/>
                  <c:y val="-6.96815445318775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E777A2-A695-4D97-8FBF-44E39B5995A8}" type="CATEGORYNAME">
                      <a:rPr lang="ru-RU" sz="1400">
                        <a:solidFill>
                          <a:srgbClr val="00B0F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37685316911085"/>
                      <c:h val="0.1151626649319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BF5-4641-BF3B-55B93A36F165}"/>
                </c:ext>
              </c:extLst>
            </c:dLbl>
            <c:dLbl>
              <c:idx val="4"/>
              <c:layout>
                <c:manualLayout>
                  <c:x val="2.2009672117377945E-2"/>
                  <c:y val="-6.65124949906772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B3EBAB-F1F0-49C0-A2F1-14E791C554E0}" type="CATEGORYNAME">
                      <a:rPr lang="ru-RU" sz="1400">
                        <a:solidFill>
                          <a:srgbClr val="FF000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398603036041099"/>
                      <c:h val="0.147218471369370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BF5-4641-BF3B-55B93A36F16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BF5-4641-BF3B-55B93A36F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Собственные доходы - 4 477,3 тыс. рублей или 35,8 %</c:v>
                </c:pt>
                <c:pt idx="1">
                  <c:v>Дотация - 7 350,4 тыс. рублей или 58,7 %</c:v>
                </c:pt>
                <c:pt idx="2">
                  <c:v>Прочие безвозмездные поступления - 695,9 тыс. рублей или 5,5 %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35.799999999999997</c:v>
                </c:pt>
                <c:pt idx="1">
                  <c:v>58.7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F5-4641-BF3B-55B93A36F16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/>
              <a:t>тыс. рублей</a:t>
            </a:r>
          </a:p>
        </c:rich>
      </c:tx>
      <c:layout>
        <c:manualLayout>
          <c:xMode val="edge"/>
          <c:yMode val="edge"/>
          <c:x val="0.44360777872587276"/>
          <c:y val="4.0725802931652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plotArea>
      <c:layout>
        <c:manualLayout>
          <c:layoutTarget val="inner"/>
          <c:xMode val="edge"/>
          <c:yMode val="edge"/>
          <c:x val="6.2152062583473749E-2"/>
          <c:y val="2.7578111517604406E-2"/>
          <c:w val="0.93570628766850705"/>
          <c:h val="0.80939130602091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2024 года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4.6745204906564107E-4"/>
                  <c:y val="-2.04398636130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EF-4993-B901-A2805B465BA3}"/>
                </c:ext>
              </c:extLst>
            </c:dLbl>
            <c:dLbl>
              <c:idx val="3"/>
              <c:layout>
                <c:manualLayout>
                  <c:x val="1.0055117526993548E-2"/>
                  <c:y val="-8.33623859033960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02-48DD-914B-1597800C0581}"/>
                </c:ext>
              </c:extLst>
            </c:dLbl>
            <c:dLbl>
              <c:idx val="4"/>
              <c:layout>
                <c:manualLayout>
                  <c:x val="1.1172352807770609E-2"/>
                  <c:y val="-4.5470917588796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02-48DD-914B-1597800C0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Подоходный налог с физических лиц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Налоги на собственность</c:v>
                </c:pt>
                <c:pt idx="4">
                  <c:v>Компенсации расходов государства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1802.9</c:v>
                </c:pt>
                <c:pt idx="1">
                  <c:v>1118.9000000000001</c:v>
                </c:pt>
                <c:pt idx="2">
                  <c:v>67.8</c:v>
                </c:pt>
                <c:pt idx="3">
                  <c:v>250</c:v>
                </c:pt>
                <c:pt idx="4">
                  <c:v>347.5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2-48DD-914B-1597800C05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2025 года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203985821295673E-2"/>
                  <c:y val="-5.1849381615798377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EF-4993-B901-A2805B465BA3}"/>
                </c:ext>
              </c:extLst>
            </c:dLbl>
            <c:dLbl>
              <c:idx val="1"/>
              <c:layout>
                <c:manualLayout>
                  <c:x val="7.4957588675923521E-3"/>
                  <c:y val="-2.7150535287768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02-48DD-914B-1597800C0581}"/>
                </c:ext>
              </c:extLst>
            </c:dLbl>
            <c:dLbl>
              <c:idx val="3"/>
              <c:layout>
                <c:manualLayout>
                  <c:x val="1.82039858212955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EF-4993-B901-A2805B465BA3}"/>
                </c:ext>
              </c:extLst>
            </c:dLbl>
            <c:dLbl>
              <c:idx val="4"/>
              <c:layout>
                <c:manualLayout>
                  <c:x val="1.9783322821845459E-2"/>
                  <c:y val="-2.26254460731400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EF-4993-B901-A2805B465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Подоходный налог с физических лиц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Налоги на собственность</c:v>
                </c:pt>
                <c:pt idx="4">
                  <c:v>Компенсации расходов государства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>
                  <c:v>2076.6</c:v>
                </c:pt>
                <c:pt idx="1">
                  <c:v>1235.5999999999999</c:v>
                </c:pt>
                <c:pt idx="2">
                  <c:v>23.5</c:v>
                </c:pt>
                <c:pt idx="3">
                  <c:v>317.39999999999998</c:v>
                </c:pt>
                <c:pt idx="4">
                  <c:v>387.5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2-48DD-914B-1597800C0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766831"/>
        <c:axId val="1533672927"/>
      </c:barChart>
      <c:catAx>
        <c:axId val="153676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533672927"/>
        <c:crosses val="autoZero"/>
        <c:auto val="1"/>
        <c:lblAlgn val="ctr"/>
        <c:lblOffset val="100"/>
        <c:noMultiLvlLbl val="0"/>
      </c:catAx>
      <c:valAx>
        <c:axId val="153367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53676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Cambria" panose="02040503050406030204" pitchFamily="18" charset="0"/>
              <a:cs typeface="+mn-cs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chemeClr val="tx1"/>
                </a:solidFill>
              </a:rPr>
              <a:t>рублей</a:t>
            </a:r>
          </a:p>
        </c:rich>
      </c:tx>
      <c:layout>
        <c:manualLayout>
          <c:xMode val="edge"/>
          <c:yMode val="edge"/>
          <c:x val="0.92361336123779925"/>
          <c:y val="4.71521931710258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plotArea>
      <c:layout>
        <c:manualLayout>
          <c:layoutTarget val="inner"/>
          <c:xMode val="edge"/>
          <c:yMode val="edge"/>
          <c:x val="6.0882373988111166E-2"/>
          <c:y val="4.9644366314072902E-2"/>
          <c:w val="0.92671455772185551"/>
          <c:h val="0.69559517028976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2024 года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numFmt formatCode="#&quot; &quot;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Курортный сбор</c:v>
                </c:pt>
                <c:pt idx="1">
                  <c:v>Сбор с заготовителей</c:v>
                </c:pt>
                <c:pt idx="2">
                  <c:v>Налог за владение собаками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42533.86</c:v>
                </c:pt>
                <c:pt idx="1">
                  <c:v>4000.04</c:v>
                </c:pt>
                <c:pt idx="2">
                  <c:v>177.6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732-9E76-EB7BBDA3AE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2025 года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numFmt formatCode="#&quot; &quot;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Курортный сбор</c:v>
                </c:pt>
                <c:pt idx="1">
                  <c:v>Сбор с заготовителей</c:v>
                </c:pt>
                <c:pt idx="2">
                  <c:v>Налог за владение собаками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72161.06</c:v>
                </c:pt>
                <c:pt idx="1">
                  <c:v>1050.07</c:v>
                </c:pt>
                <c:pt idx="2">
                  <c:v>166.6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3-4732-9E76-EB7BBDA3A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2500880"/>
        <c:axId val="935652384"/>
      </c:barChart>
      <c:catAx>
        <c:axId val="89250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935652384"/>
        <c:crosses val="autoZero"/>
        <c:auto val="1"/>
        <c:lblAlgn val="ctr"/>
        <c:lblOffset val="100"/>
        <c:noMultiLvlLbl val="0"/>
      </c:catAx>
      <c:valAx>
        <c:axId val="93565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89250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27830160110117"/>
          <c:y val="0.87267144277543007"/>
          <c:w val="0.5694433113724765"/>
          <c:h val="7.074592541933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/>
              <a:t>тыс.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plotArea>
      <c:layout>
        <c:manualLayout>
          <c:layoutTarget val="inner"/>
          <c:xMode val="edge"/>
          <c:yMode val="edge"/>
          <c:x val="4.9615964905189401E-2"/>
          <c:y val="7.1138405913654099E-2"/>
          <c:w val="0.92209800050979207"/>
          <c:h val="0.71902580375640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2024 года</c:v>
                </c:pt>
              </c:strCache>
            </c:strRef>
          </c:tx>
          <c:spPr>
            <a:solidFill>
              <a:srgbClr val="FF00FF">
                <a:alpha val="6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Реклама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B-4FE1-9ED8-DB0A5B9EAE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2025  года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Реклама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7B-4FE1-9ED8-DB0A5B9EA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3080863"/>
        <c:axId val="1260168207"/>
      </c:barChart>
      <c:catAx>
        <c:axId val="120308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260168207"/>
        <c:crosses val="autoZero"/>
        <c:auto val="1"/>
        <c:lblAlgn val="ctr"/>
        <c:lblOffset val="100"/>
        <c:noMultiLvlLbl val="0"/>
      </c:catAx>
      <c:valAx>
        <c:axId val="126016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203080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08787066130258"/>
          <c:y val="0.85927299484489361"/>
          <c:w val="0.51582417618677201"/>
          <c:h val="0.12694049238114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470234580052494"/>
          <c:y val="7.037333071152016E-2"/>
          <c:w val="0.66529765419947506"/>
          <c:h val="0.92962666928847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 12 269,4 тыс. рублей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EB29-423A-8B85-57EEB7B1041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EB29-423A-8B85-57EEB7B10415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EB29-423A-8B85-57EEB7B1041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EB29-423A-8B85-57EEB7B10415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EB29-423A-8B85-57EEB7B10415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B-EB29-423A-8B85-57EEB7B10415}"/>
              </c:ext>
            </c:extLst>
          </c:dPt>
          <c:dPt>
            <c:idx val="6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F-97A2-49D8-81A0-2F94FC74BE62}"/>
              </c:ext>
            </c:extLst>
          </c:dPt>
          <c:dPt>
            <c:idx val="7"/>
            <c:bubble3D val="0"/>
            <c:spPr>
              <a:solidFill>
                <a:srgbClr val="BAD70F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E-97A2-49D8-81A0-2F94FC74BE62}"/>
              </c:ext>
            </c:extLst>
          </c:dPt>
          <c:dPt>
            <c:idx val="8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10-9A2F-404A-9041-8B1572B90039}"/>
              </c:ext>
            </c:extLst>
          </c:dPt>
          <c:dPt>
            <c:idx val="9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11-9A2F-404A-9041-8B1572B90039}"/>
              </c:ext>
            </c:extLst>
          </c:dPt>
          <c:dLbls>
            <c:dLbl>
              <c:idx val="1"/>
              <c:layout>
                <c:manualLayout>
                  <c:x val="6.1942749343832024E-2"/>
                  <c:y val="-0.171718051934602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29-423A-8B85-57EEB7B10415}"/>
                </c:ext>
              </c:extLst>
            </c:dLbl>
            <c:dLbl>
              <c:idx val="2"/>
              <c:layout>
                <c:manualLayout>
                  <c:x val="2.8634268372703411E-2"/>
                  <c:y val="-9.33842817294258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29-423A-8B85-57EEB7B10415}"/>
                </c:ext>
              </c:extLst>
            </c:dLbl>
            <c:dLbl>
              <c:idx val="3"/>
              <c:layout>
                <c:manualLayout>
                  <c:x val="1.9356463254593139E-2"/>
                  <c:y val="-0.106674324875832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29-423A-8B85-57EEB7B10415}"/>
                </c:ext>
              </c:extLst>
            </c:dLbl>
            <c:dLbl>
              <c:idx val="4"/>
              <c:layout>
                <c:manualLayout>
                  <c:x val="3.0770669291338582E-2"/>
                  <c:y val="-0.107664839372322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29-423A-8B85-57EEB7B10415}"/>
                </c:ext>
              </c:extLst>
            </c:dLbl>
            <c:dLbl>
              <c:idx val="5"/>
              <c:layout>
                <c:manualLayout>
                  <c:x val="5.7643044619422573E-2"/>
                  <c:y val="6.850476493005847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29-423A-8B85-57EEB7B10415}"/>
                </c:ext>
              </c:extLst>
            </c:dLbl>
            <c:dLbl>
              <c:idx val="6"/>
              <c:layout>
                <c:manualLayout>
                  <c:x val="5.74807250656168E-2"/>
                  <c:y val="2.13081113043514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A2-49D8-81A0-2F94FC74BE62}"/>
                </c:ext>
              </c:extLst>
            </c:dLbl>
            <c:dLbl>
              <c:idx val="7"/>
              <c:layout>
                <c:manualLayout>
                  <c:x val="7.6390255905511044E-3"/>
                  <c:y val="5.26902370232035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7A2-49D8-81A0-2F94FC74BE62}"/>
                </c:ext>
              </c:extLst>
            </c:dLbl>
            <c:dLbl>
              <c:idx val="8"/>
              <c:layout>
                <c:manualLayout>
                  <c:x val="1.3470636482939708E-2"/>
                  <c:y val="4.49727110811364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2F-404A-9041-8B1572B90039}"/>
                </c:ext>
              </c:extLst>
            </c:dLbl>
            <c:dLbl>
              <c:idx val="9"/>
              <c:layout>
                <c:manualLayout>
                  <c:x val="1.6245980971128532E-2"/>
                  <c:y val="4.43651652536874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2F-404A-9041-8B1572B90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Заработная плата с взносми (отчислениями) на социальное страхование - 7 253,8 тыс. рублей </c:v>
                </c:pt>
                <c:pt idx="1">
                  <c:v>Коммунальные услуги - 1 305,5 тыс. рублей </c:v>
                </c:pt>
                <c:pt idx="2">
                  <c:v>Продукты питания - 249,6 тыс. рублей</c:v>
                </c:pt>
                <c:pt idx="3">
                  <c:v>Лекарственные средства и изделия медицинского назначения - 208,2 тыс. рублей</c:v>
                </c:pt>
                <c:pt idx="4">
                  <c:v>Бюджетные трансферты населению -268,1 тыс. рублей</c:v>
                </c:pt>
                <c:pt idx="5">
                  <c:v>Другие расходы - 405,5 тыс. рублей</c:v>
                </c:pt>
                <c:pt idx="6">
                  <c:v>Субсидии - 2 367,8 тыс. рублей</c:v>
                </c:pt>
                <c:pt idx="7">
                  <c:v>Капитальные расходы - 29,1 тыс. рублей</c:v>
                </c:pt>
                <c:pt idx="8">
                  <c:v>Благоустройство - 89,8 тыс. рублей</c:v>
                </c:pt>
                <c:pt idx="9">
                  <c:v>Обслуживание государственного долга - 92,0 тыс. рублей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59.1</c:v>
                </c:pt>
                <c:pt idx="1">
                  <c:v>10.6</c:v>
                </c:pt>
                <c:pt idx="2">
                  <c:v>2.1</c:v>
                </c:pt>
                <c:pt idx="3">
                  <c:v>1.7</c:v>
                </c:pt>
                <c:pt idx="4">
                  <c:v>2.2000000000000002</c:v>
                </c:pt>
                <c:pt idx="5">
                  <c:v>3.3</c:v>
                </c:pt>
                <c:pt idx="6">
                  <c:v>19.3</c:v>
                </c:pt>
                <c:pt idx="7">
                  <c:v>0.2</c:v>
                </c:pt>
                <c:pt idx="8">
                  <c:v>0.7</c:v>
                </c:pt>
                <c:pt idx="9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29-423A-8B85-57EEB7B104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defRPr>
            </a:pPr>
            <a:endParaRPr lang="ru-BY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B050"/>
                </a:solidFill>
                <a:effectLst/>
                <a:latin typeface="Georgia" panose="02040502050405020303" pitchFamily="18" charset="0"/>
                <a:ea typeface="+mn-ea"/>
                <a:cs typeface="+mn-cs"/>
              </a:defRPr>
            </a:pPr>
            <a:endParaRPr lang="ru-BY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0C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BY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BY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BY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defRPr>
            </a:pPr>
            <a:endParaRPr lang="ru-BY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FF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BY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B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defRPr>
            </a:pPr>
            <a:endParaRPr lang="ru-BY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0C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BY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BY"/>
          </a:p>
        </c:txPr>
      </c:legendEntry>
      <c:layout>
        <c:manualLayout>
          <c:xMode val="edge"/>
          <c:yMode val="edge"/>
          <c:x val="5.295798291489605E-4"/>
          <c:y val="2.6579779678400851E-2"/>
          <c:w val="0.37022301509186351"/>
          <c:h val="0.97342026297181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0.42812629291226906"/>
          <c:y val="2.9606265901591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plotArea>
      <c:layout>
        <c:manualLayout>
          <c:layoutTarget val="inner"/>
          <c:xMode val="edge"/>
          <c:yMode val="edge"/>
          <c:x val="4.4417612932062443E-2"/>
          <c:y val="0.10105028165070495"/>
          <c:w val="0.94067141981218683"/>
          <c:h val="0.7885684150378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78C-4F37-BF81-511ABB1BFE1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178C-4F37-BF81-511ABB1BFE1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78C-4F37-BF81-511ABB1BFE1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178C-4F37-BF81-511ABB1BFE1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178C-4F37-BF81-511ABB1BFE1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8C-4F37-BF81-511ABB1BFE1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C-4F37-BF81-511ABB1BFE1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C-4F37-BF81-511ABB1BFE1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8C-4F37-BF81-511ABB1BFE1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8C-4F37-BF81-511ABB1BF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01.01.2025</c:v>
                </c:pt>
                <c:pt idx="1">
                  <c:v>на 01.04.2025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168.5</c:v>
                </c:pt>
                <c:pt idx="1">
                  <c:v>166.6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C-4F37-BF81-511ABB1BF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4782880"/>
        <c:axId val="243619408"/>
      </c:barChart>
      <c:catAx>
        <c:axId val="201478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243619408"/>
        <c:crosses val="autoZero"/>
        <c:auto val="1"/>
        <c:lblAlgn val="ctr"/>
        <c:lblOffset val="100"/>
        <c:noMultiLvlLbl val="0"/>
      </c:catAx>
      <c:valAx>
        <c:axId val="24361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201478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79000">
          <a:schemeClr val="bg2">
            <a:tint val="90000"/>
            <a:satMod val="92000"/>
            <a:lumMod val="120000"/>
          </a:schemeClr>
        </a:gs>
        <a:gs pos="95000">
          <a:schemeClr val="accent6">
            <a:lumMod val="60000"/>
            <a:lumOff val="40000"/>
          </a:schemeClr>
        </a:gs>
      </a:gsLst>
      <a:path path="circle">
        <a:fillToRect l="50000" t="50000" r="100000" b="100000"/>
      </a:path>
    </a:gradFill>
    <a:ln>
      <a:noFill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81462-853D-4E85-B3E8-78FDA36309D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511A5-A18C-49E1-AB5A-6E10A7DA9453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8340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511A5-A18C-49E1-AB5A-6E10A7DA9453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027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511A5-A18C-49E1-AB5A-6E10A7DA9453}" type="slidenum">
              <a:rPr lang="ru-BY" smtClean="0"/>
              <a:t>3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6824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511A5-A18C-49E1-AB5A-6E10A7DA9453}" type="slidenum">
              <a:rPr lang="ru-BY" smtClean="0"/>
              <a:t>9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4200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511A5-A18C-49E1-AB5A-6E10A7DA9453}" type="slidenum">
              <a:rPr lang="ru-BY" smtClean="0"/>
              <a:t>10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8383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511A5-A18C-49E1-AB5A-6E10A7DA9453}" type="slidenum">
              <a:rPr lang="ru-BY" smtClean="0"/>
              <a:t>15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0973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3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7039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0237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F417F-390E-444B-932C-DC107860F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EA4E32-E522-4ED8-B783-7B486E083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2AD87-5126-4BB1-9DC9-3758587E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50CA0-52C4-420E-B591-BF0D839C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99A7F-1F1B-49A2-A6ED-09A82EED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8650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1A29C-E491-4718-851E-88E2A553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2CFB7B-6322-44D6-B297-AE35DF10F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15673D-6EEF-452F-8383-2A870A47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12125-0BBA-45EF-BF28-865DFE1B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61A8EC-A678-4A92-8475-DF1CF3C0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5118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95B28-E387-49D3-B09D-C1D9A9C3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BD6B38-18B7-4352-BF3E-317217A2B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5BC00-B891-41AC-B943-C26D79E8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E44C8-6806-4578-AE11-375D4CC2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458E4-383B-401E-8B92-B460BE72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414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30CF5-1E5F-4142-9ED8-375720DD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C1D7F-A8AD-4A60-8DD6-014F3B647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67233D-2B6F-4C37-8B48-DA91BD617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A79F50-DE6C-4C42-AA5A-629EF893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6AD13-2B8C-48DE-8C18-D917B97B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0DF878-7E40-449C-AA64-5D2B2025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0084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DED08-64BD-470D-9E66-54E9991A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963719-4079-4361-B347-9654EACB1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2B7616-5C2D-499B-8003-145F6AD27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0565AF-3E21-4993-8C9A-5C0E4C213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472E7C-8274-4A08-9D04-C84208568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E54C3F-337F-4BD6-83B1-7EA31AAB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B169D8-7B97-4B8D-BD3E-FB5F7FEB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A336EC-3009-45C6-8950-36833998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19377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0E802-DC7D-4713-B1D7-C847C283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10B2C-B2D0-47BF-B04C-9CE631D9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DB7E83-A669-4756-9FBF-B2F035ECA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0EAA14-2ED9-4D55-B02B-F002CD0E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864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D08A5E-9342-46B0-AB8B-51E439EC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2F5F2E-44DC-43B8-8EF6-26A29982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E820EF-A590-4D66-B2F0-DCFDA8C0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13880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A5A22-D880-4A77-8F4A-69533CDD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A1E68-6531-4615-9B91-4CD5659B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D7799F-1941-4890-B15C-61F230380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BFE6E6-E492-4A5C-AD19-3895AD52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03F97-625A-4DCC-901A-3DAC3857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3CAE67-A667-4904-8B31-4AC16CA4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1816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87268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0F0AE-0B12-4F3E-95AB-C8A73ABD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36DFC8-2E48-4750-B29D-C02B2FFD3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AC6C37-13B3-4408-A2F9-CBAC0C58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DD3E76-9F1F-412A-A64D-6F1BDA64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F75D1-B7C9-4731-91C0-32D05E1B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A7BB21-5E56-4341-AF74-D6211825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55437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D379C-914C-4A2C-9E9E-491A5804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28102A-2106-489A-8E32-188FB0781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00DBD-F0AA-49DE-A068-16C27094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F1722-3910-41EF-A309-DC5A4E49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8290A-E0D2-4701-B060-256EB8D3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01420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9940E4-EA36-4346-A784-C339DFBED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687936-7C25-4325-A13A-2EEB13062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B4C583-7F65-4ED8-9C0A-B30DBA476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5EFDE-17F7-4FED-B350-3117E7B3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1D6DC-0711-4654-9C81-C2B5272A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31053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73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5812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88475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18856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03997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81904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4114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74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59946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32083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58579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24331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922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65713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3142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91138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30661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2802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88027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6063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5724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491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383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7043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0342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82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BFEB1-11E4-497D-9077-7818675C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FD7EBC-6F75-4A17-A97C-6B78CCB91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26BDE-9D1C-49EE-B1FF-48D113FD9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AD68FD-9642-4B22-BBEA-E5D4AE919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BE47-06F8-4954-BE8F-4388BCF34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3596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F71EF8-3228-49A6-9B71-ADBA029A5C14}" type="datetimeFigureOut">
              <a:rPr lang="ru-BY" smtClean="0"/>
              <a:t>22.04.2025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31934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  <p:sldLayoutId id="214748407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F0D9CB-48E8-45B8-900A-D447E62CB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" y="211015"/>
            <a:ext cx="12182752" cy="642717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B7291-7438-44E3-918B-B3978F5B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1" y="527539"/>
            <a:ext cx="11901854" cy="153865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Бюллетень об исполнении бюджета </a:t>
            </a:r>
            <a:b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Ушачского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2025 года</a:t>
            </a:r>
            <a:endParaRPr lang="ru-BY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66FF66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30BC8-ECCA-49AA-B1B5-BB07503F96C1}"/>
              </a:ext>
            </a:extLst>
          </p:cNvPr>
          <p:cNvSpPr txBox="1">
            <a:spLocks/>
          </p:cNvSpPr>
          <p:nvPr/>
        </p:nvSpPr>
        <p:spPr>
          <a:xfrm>
            <a:off x="0" y="-335559"/>
            <a:ext cx="11982450" cy="1662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Структура расходов бюджета январь-март 2025 года по статьям расходов</a:t>
            </a:r>
            <a:endParaRPr lang="ru-RU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73D4210C-3B4A-4C55-8533-5D9E78F81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307137"/>
              </p:ext>
            </p:extLst>
          </p:nvPr>
        </p:nvGraphicFramePr>
        <p:xfrm>
          <a:off x="0" y="1131683"/>
          <a:ext cx="12192000" cy="572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135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AC76A-8434-46C9-9289-294962FD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1193" y="0"/>
            <a:ext cx="13758250" cy="133991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Анализ задолженности </a:t>
            </a:r>
            <a:b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по платежам в бюджет</a:t>
            </a:r>
            <a:endParaRPr lang="ru-BY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6F1F2BDA-A74A-4D85-BDC5-1395AE511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613893"/>
              </p:ext>
            </p:extLst>
          </p:nvPr>
        </p:nvGraphicFramePr>
        <p:xfrm>
          <a:off x="516047" y="1195058"/>
          <a:ext cx="11072387" cy="554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88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tx2"/>
            </a:gs>
            <a:gs pos="100000">
              <a:srgbClr val="E28713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E09A3-6163-4AEA-BE6E-03DEF1ED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5" y="486561"/>
            <a:ext cx="12119295" cy="1107347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b="1" i="1" cap="none" dirty="0">
                <a:ln>
                  <a:noFill/>
                </a:ln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Кредиторская задолженность бюджетных организаций </a:t>
            </a:r>
            <a:br>
              <a:rPr lang="ru-RU" b="1" i="1" cap="none" dirty="0">
                <a:ln>
                  <a:noFill/>
                </a:ln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i="1" cap="none" dirty="0">
                <a:ln>
                  <a:noFill/>
                </a:ln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1 апреля 2025 года, тыс. рублей</a:t>
            </a:r>
            <a:br>
              <a:rPr lang="ru-RU" b="1" i="1" cap="none" dirty="0">
                <a:ln>
                  <a:noFill/>
                </a:ln>
                <a:solidFill>
                  <a:prstClr val="black"/>
                </a:solidFill>
                <a:highlight>
                  <a:srgbClr val="FFCC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BY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373C47B-AB6A-4020-936B-4EECECB91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316793"/>
              </p:ext>
            </p:extLst>
          </p:nvPr>
        </p:nvGraphicFramePr>
        <p:xfrm>
          <a:off x="0" y="1031847"/>
          <a:ext cx="12054980" cy="566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163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F256850-EBE9-4EDD-A107-6E6E7FC6CBB3}"/>
              </a:ext>
            </a:extLst>
          </p:cNvPr>
          <p:cNvSpPr txBox="1">
            <a:spLocks/>
          </p:cNvSpPr>
          <p:nvPr/>
        </p:nvSpPr>
        <p:spPr>
          <a:xfrm>
            <a:off x="117695" y="83890"/>
            <a:ext cx="11945674" cy="1165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Дебиторская задолженность бюджетных организаций 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1 апреля 2025 года, </a:t>
            </a:r>
            <a:r>
              <a:rPr lang="ru-RU" sz="2800" b="1" i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3D05CF9E-AE13-4ADE-8053-B1B679A7F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907284"/>
              </p:ext>
            </p:extLst>
          </p:nvPr>
        </p:nvGraphicFramePr>
        <p:xfrm>
          <a:off x="134224" y="1603828"/>
          <a:ext cx="11929145" cy="51410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6325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2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35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апреля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01.01.2024 к 01.01.2025  (+,-)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193">
                <a:tc>
                  <a:txBody>
                    <a:bodyPr/>
                    <a:lstStyle/>
                    <a:p>
                      <a:pPr algn="just"/>
                      <a:r>
                        <a:rPr lang="ru-RU" sz="23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Дебиторская задолженность, всего: </a:t>
                      </a:r>
                    </a:p>
                    <a:p>
                      <a:pPr algn="just"/>
                      <a:r>
                        <a:rPr lang="ru-RU" sz="23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- 442,9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935658"/>
                  </a:ext>
                </a:extLst>
              </a:tr>
              <a:tr h="604110">
                <a:tc>
                  <a:txBody>
                    <a:bodyPr/>
                    <a:lstStyle/>
                    <a:p>
                      <a:pPr algn="just"/>
                      <a:r>
                        <a:rPr lang="ru-RU" sz="2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просроченная, из них: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+ 24,7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05812"/>
                  </a:ext>
                </a:extLst>
              </a:tr>
              <a:tr h="60411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Ушачская ЦРБ</a:t>
                      </a:r>
                      <a:endParaRPr lang="ru-BY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+ 19,6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2389"/>
                  </a:ext>
                </a:extLst>
              </a:tr>
              <a:tr h="744040"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Сектор культуры райисполкома</a:t>
                      </a:r>
                      <a:endParaRPr lang="ru-BY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just"/>
                      <a:endParaRPr lang="ru-RU" sz="1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931119"/>
                  </a:ext>
                </a:extLst>
              </a:tr>
              <a:tr h="744040"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Сектор спорта и туризма райисполкома</a:t>
                      </a:r>
                      <a:endParaRPr lang="ru-BY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just"/>
                      <a:endParaRPr lang="ru-RU" sz="1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+ 5,1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330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90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97DD-6CCB-4E9E-986C-AF981E53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411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highlight>
                  <a:srgbClr val="FFFF00"/>
                </a:highlight>
                <a:latin typeface="Georgia" panose="02040502050405020303" pitchFamily="18" charset="0"/>
                <a:cs typeface="Calibri" panose="020F0502020204030204" pitchFamily="34" charset="0"/>
              </a:rPr>
              <a:t>Сравнительный анализ объёма совокупного долга райисполкома</a:t>
            </a:r>
            <a:endParaRPr lang="ru-BY" sz="3200" b="1" i="1" dirty="0">
              <a:solidFill>
                <a:schemeClr val="bg1"/>
              </a:solidFill>
              <a:highlight>
                <a:srgbClr val="FFFF00"/>
              </a:highlight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478DE55-6D73-46CA-87AF-BA5DB5DCB6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193600"/>
              </p:ext>
            </p:extLst>
          </p:nvPr>
        </p:nvGraphicFramePr>
        <p:xfrm>
          <a:off x="99588" y="1077362"/>
          <a:ext cx="11860040" cy="558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19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1E37DCB-958C-4457-A84E-9C0C9C3C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59752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Анализ исполнения расходов по</a:t>
            </a:r>
            <a:b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Государственным программам </a:t>
            </a:r>
            <a: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январь-март 2025 года</a:t>
            </a:r>
            <a:endParaRPr lang="ru-BY" sz="20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0B33437-9183-40FA-8EF8-1C2D9152C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863756"/>
              </p:ext>
            </p:extLst>
          </p:nvPr>
        </p:nvGraphicFramePr>
        <p:xfrm>
          <a:off x="0" y="588473"/>
          <a:ext cx="12107007" cy="61728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41658">
                  <a:extLst>
                    <a:ext uri="{9D8B030D-6E8A-4147-A177-3AD203B41FA5}">
                      <a16:colId xmlns:a16="http://schemas.microsoft.com/office/drawing/2014/main" val="2148746568"/>
                    </a:ext>
                  </a:extLst>
                </a:gridCol>
                <a:gridCol w="1959897">
                  <a:extLst>
                    <a:ext uri="{9D8B030D-6E8A-4147-A177-3AD203B41FA5}">
                      <a16:colId xmlns:a16="http://schemas.microsoft.com/office/drawing/2014/main" val="2800718976"/>
                    </a:ext>
                  </a:extLst>
                </a:gridCol>
                <a:gridCol w="2202636">
                  <a:extLst>
                    <a:ext uri="{9D8B030D-6E8A-4147-A177-3AD203B41FA5}">
                      <a16:colId xmlns:a16="http://schemas.microsoft.com/office/drawing/2014/main" val="3451946125"/>
                    </a:ext>
                  </a:extLst>
                </a:gridCol>
                <a:gridCol w="1102816">
                  <a:extLst>
                    <a:ext uri="{9D8B030D-6E8A-4147-A177-3AD203B41FA5}">
                      <a16:colId xmlns:a16="http://schemas.microsoft.com/office/drawing/2014/main" val="2480897170"/>
                    </a:ext>
                  </a:extLst>
                </a:gridCol>
              </a:tblGrid>
              <a:tr h="521504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Государственной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Уточненный годовой план на 2025, тыс.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Исполнение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en-US" sz="12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квартал 2025, тыс.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162822"/>
                  </a:ext>
                </a:extLst>
              </a:tr>
              <a:tr h="4865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«Управление государственными финансами и регулирование финансового рынка» на 2020 год и на период до 2025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2 054,2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781542"/>
                  </a:ext>
                </a:extLst>
              </a:tr>
              <a:tr h="4865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«Увековечение памяти о погибших при защите Отечества»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940013"/>
                  </a:ext>
                </a:extLst>
              </a:tr>
              <a:tr h="3119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«Аграрный бизнес»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1 990,5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1 228,8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923586"/>
                  </a:ext>
                </a:extLst>
              </a:tr>
              <a:tr h="4865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«Охрана окружающей среды и устойчивое использование природных ресурсов»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642,5</a:t>
                      </a:r>
                      <a:endParaRPr lang="en-US" sz="1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739156"/>
                  </a:ext>
                </a:extLst>
              </a:tr>
              <a:tr h="3387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«Строительство жилья»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059907"/>
                  </a:ext>
                </a:extLst>
              </a:tr>
              <a:tr h="3209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«Комфортное жилье и благоприятная среда»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6 069,3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1 315,0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876564"/>
                  </a:ext>
                </a:extLst>
              </a:tr>
              <a:tr h="4865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«Здоровье народа и демографическая безопасность»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12 175,6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2 547,5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915980"/>
                  </a:ext>
                </a:extLst>
              </a:tr>
              <a:tr h="3410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«Физическая культура и спорт»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2 247,3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453,6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332886"/>
                  </a:ext>
                </a:extLst>
              </a:tr>
              <a:tr h="2906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«Культура Беларуси»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2 961,6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630,4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234078"/>
                  </a:ext>
                </a:extLst>
              </a:tr>
              <a:tr h="3313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«Образование и молодежная политика»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15 912,6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3 505,6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431730"/>
                  </a:ext>
                </a:extLst>
              </a:tr>
              <a:tr h="2906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«Социальная защита»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3 572,4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828,9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489556"/>
                  </a:ext>
                </a:extLst>
              </a:tr>
              <a:tr h="2906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«Транспортный комплекс»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142722"/>
                  </a:ext>
                </a:extLst>
              </a:tr>
              <a:tr h="2906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«Беларусь гостеприимная»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626626"/>
                  </a:ext>
                </a:extLst>
              </a:tr>
              <a:tr h="4865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«Земельно-имущественные отношения, геодезическая и картографическая деятельность» на 2021-2025 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688855"/>
                  </a:ext>
                </a:extLst>
              </a:tr>
              <a:tr h="41169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47 865,5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11 058,20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08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92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602A5-1CC9-4CC4-BF94-23EB2D54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57" y="184559"/>
            <a:ext cx="11603053" cy="1191235"/>
          </a:xfrm>
        </p:spPr>
        <p:txBody>
          <a:bodyPr>
            <a:noAutofit/>
          </a:bodyPr>
          <a:lstStyle/>
          <a:p>
            <a:pPr algn="ctr"/>
            <a:r>
              <a:rPr lang="ru-RU" sz="39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Исполнение плана собственных доходов бюджета Ушачского района за январь-март 2025 года</a:t>
            </a:r>
            <a:endParaRPr lang="ru-BY" sz="39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2BDCF2-09AE-4EDF-BFEB-33A7CB1E1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50763"/>
              </p:ext>
            </p:extLst>
          </p:nvPr>
        </p:nvGraphicFramePr>
        <p:xfrm>
          <a:off x="0" y="1493822"/>
          <a:ext cx="12192000" cy="53258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7868">
                  <a:extLst>
                    <a:ext uri="{9D8B030D-6E8A-4147-A177-3AD203B41FA5}">
                      <a16:colId xmlns:a16="http://schemas.microsoft.com/office/drawing/2014/main" val="1855873756"/>
                    </a:ext>
                  </a:extLst>
                </a:gridCol>
                <a:gridCol w="2089849">
                  <a:extLst>
                    <a:ext uri="{9D8B030D-6E8A-4147-A177-3AD203B41FA5}">
                      <a16:colId xmlns:a16="http://schemas.microsoft.com/office/drawing/2014/main" val="2736922587"/>
                    </a:ext>
                  </a:extLst>
                </a:gridCol>
                <a:gridCol w="1879051">
                  <a:extLst>
                    <a:ext uri="{9D8B030D-6E8A-4147-A177-3AD203B41FA5}">
                      <a16:colId xmlns:a16="http://schemas.microsoft.com/office/drawing/2014/main" val="2003665938"/>
                    </a:ext>
                  </a:extLst>
                </a:gridCol>
                <a:gridCol w="1911609">
                  <a:extLst>
                    <a:ext uri="{9D8B030D-6E8A-4147-A177-3AD203B41FA5}">
                      <a16:colId xmlns:a16="http://schemas.microsoft.com/office/drawing/2014/main" val="837482855"/>
                    </a:ext>
                  </a:extLst>
                </a:gridCol>
                <a:gridCol w="2461386">
                  <a:extLst>
                    <a:ext uri="{9D8B030D-6E8A-4147-A177-3AD203B41FA5}">
                      <a16:colId xmlns:a16="http://schemas.microsoft.com/office/drawing/2014/main" val="3122484406"/>
                    </a:ext>
                  </a:extLst>
                </a:gridCol>
                <a:gridCol w="1762237">
                  <a:extLst>
                    <a:ext uri="{9D8B030D-6E8A-4147-A177-3AD203B41FA5}">
                      <a16:colId xmlns:a16="http://schemas.microsoft.com/office/drawing/2014/main" val="946401387"/>
                    </a:ext>
                  </a:extLst>
                </a:gridCol>
              </a:tblGrid>
              <a:tr h="63748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Наименование 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Первоначальный план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на 2025 г.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на 2025 г.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Исполнено за январь-март 2025 г.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выполнения плана</a:t>
                      </a:r>
                      <a:endParaRPr lang="ru-BY" sz="20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023553"/>
                  </a:ext>
                </a:extLst>
              </a:tr>
              <a:tr h="586438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первоначального 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уточненного 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41966"/>
                  </a:ext>
                </a:extLst>
              </a:tr>
              <a:tr h="14238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ndara" panose="020E0502030303020204" pitchFamily="34" charset="0"/>
                        </a:rPr>
                        <a:t>Налоговые доходы</a:t>
                      </a:r>
                      <a:endParaRPr lang="ru-BY" sz="2000" b="1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17 633,1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18 108,9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3 868,7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21,9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21,4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4775"/>
                  </a:ext>
                </a:extLst>
              </a:tr>
              <a:tr h="1370818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Candara" panose="020E0502030303020204" pitchFamily="34" charset="0"/>
                        </a:rPr>
                        <a:t>Неналоговые доходы</a:t>
                      </a:r>
                      <a:endParaRPr lang="ru-BY" sz="20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2 539,8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2 539,8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608,6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24,0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24,0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74953"/>
                  </a:ext>
                </a:extLst>
              </a:tr>
              <a:tr h="12436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ВСЕГО </a:t>
                      </a:r>
                    </a:p>
                    <a:p>
                      <a:pPr algn="ctr"/>
                      <a:r>
                        <a:rPr lang="ru-RU" sz="2000" b="1" dirty="0">
                          <a:latin typeface="Candara" panose="020E0502030303020204" pitchFamily="34" charset="0"/>
                        </a:rPr>
                        <a:t>доходов </a:t>
                      </a:r>
                    </a:p>
                    <a:p>
                      <a:pPr algn="ctr"/>
                      <a:r>
                        <a:rPr lang="ru-RU" sz="2000" b="1" dirty="0">
                          <a:latin typeface="Candara" panose="020E0502030303020204" pitchFamily="34" charset="0"/>
                        </a:rPr>
                        <a:t>и поступлений</a:t>
                      </a:r>
                      <a:endParaRPr lang="ru-BY" sz="20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20 172,9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20 648,7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4 477,30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22,2</a:t>
                      </a:r>
                      <a:endParaRPr lang="ru-BY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21,7</a:t>
                      </a:r>
                      <a:endParaRPr lang="ru-BY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2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48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trellis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E113-759D-4C13-8D2D-47FEED82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0775"/>
          </a:xfrm>
        </p:spPr>
        <p:txBody>
          <a:bodyPr>
            <a:noAutofit/>
          </a:bodyPr>
          <a:lstStyle/>
          <a:p>
            <a:pPr algn="ctr"/>
            <a:b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Структура бюджета </a:t>
            </a:r>
            <a:r>
              <a:rPr lang="ru-RU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Ушачского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района по собственным доходам </a:t>
            </a:r>
            <a:b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endParaRPr lang="ru-BY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9F76E36-F5FD-4101-98A3-393EA8A723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3941694"/>
              </p:ext>
            </p:extLst>
          </p:nvPr>
        </p:nvGraphicFramePr>
        <p:xfrm>
          <a:off x="0" y="492368"/>
          <a:ext cx="6119446" cy="636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id="{77DBE148-CCF1-42A7-A5C4-527AF7A132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4674234"/>
              </p:ext>
            </p:extLst>
          </p:nvPr>
        </p:nvGraphicFramePr>
        <p:xfrm>
          <a:off x="5943600" y="501162"/>
          <a:ext cx="6248400" cy="635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946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trellis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E113-759D-4C13-8D2D-47FEED82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469"/>
            <a:ext cx="12192000" cy="501306"/>
          </a:xfrm>
        </p:spPr>
        <p:txBody>
          <a:bodyPr>
            <a:noAutofit/>
          </a:bodyPr>
          <a:lstStyle/>
          <a:p>
            <a:pPr algn="ctr"/>
            <a:b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Структура доходов бюджета района</a:t>
            </a:r>
            <a:b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endParaRPr lang="ru-BY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9F76E36-F5FD-4101-98A3-393EA8A723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5617843"/>
              </p:ext>
            </p:extLst>
          </p:nvPr>
        </p:nvGraphicFramePr>
        <p:xfrm>
          <a:off x="0" y="492368"/>
          <a:ext cx="6119446" cy="636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id="{77DBE148-CCF1-42A7-A5C4-527AF7A132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7536670"/>
              </p:ext>
            </p:extLst>
          </p:nvPr>
        </p:nvGraphicFramePr>
        <p:xfrm>
          <a:off x="5943600" y="501162"/>
          <a:ext cx="6248400" cy="635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227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trellis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97DD-6CCB-4E9E-986C-AF981E53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411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Сравнительный анализ исполнения бюджета </a:t>
            </a:r>
            <a:br>
              <a:rPr lang="ru-RU" sz="3200" b="1" i="1" dirty="0">
                <a:solidFill>
                  <a:srgbClr val="7030A0"/>
                </a:solidFill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основных доходных источников</a:t>
            </a:r>
            <a:endParaRPr lang="ru-BY" sz="3200" b="1" i="1" dirty="0">
              <a:solidFill>
                <a:srgbClr val="7030A0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478DE55-6D73-46CA-87AF-BA5DB5DCB6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100496"/>
              </p:ext>
            </p:extLst>
          </p:nvPr>
        </p:nvGraphicFramePr>
        <p:xfrm>
          <a:off x="99588" y="1077362"/>
          <a:ext cx="11860040" cy="561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488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trellis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7DC41-B453-4A0E-B9C1-2358DD13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4" y="0"/>
            <a:ext cx="11332155" cy="1501630"/>
          </a:xfrm>
        </p:spPr>
        <p:txBody>
          <a:bodyPr>
            <a:normAutofit/>
          </a:bodyPr>
          <a:lstStyle/>
          <a:p>
            <a:pPr algn="ctr"/>
            <a:r>
              <a:rPr lang="ru-RU" sz="3500" b="1" i="1" dirty="0">
                <a:latin typeface="Georgia" panose="02040502050405020303" pitchFamily="18" charset="0"/>
              </a:rPr>
              <a:t>Сравнительный анализ исполнения </a:t>
            </a:r>
            <a:br>
              <a:rPr lang="ru-RU" sz="3500" b="1" i="1" dirty="0">
                <a:latin typeface="Georgia" panose="02040502050405020303" pitchFamily="18" charset="0"/>
              </a:rPr>
            </a:br>
            <a:r>
              <a:rPr lang="ru-RU" sz="3500" b="1" i="1" dirty="0">
                <a:latin typeface="Georgia" panose="02040502050405020303" pitchFamily="18" charset="0"/>
              </a:rPr>
              <a:t>местных налогов и сборов</a:t>
            </a:r>
            <a:endParaRPr lang="ru-BY" sz="35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67ED4AE-5BBE-4CE2-B1E8-B394DE07F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556178"/>
              </p:ext>
            </p:extLst>
          </p:nvPr>
        </p:nvGraphicFramePr>
        <p:xfrm>
          <a:off x="253497" y="1376127"/>
          <a:ext cx="11706131" cy="538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2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trellis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737CD-18A1-47E5-9C01-EDF94C57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47" y="162962"/>
            <a:ext cx="11090495" cy="1095469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Сравнительный анализ исполнения поступлений платы за размещение наружной рекламы</a:t>
            </a:r>
            <a:endParaRPr lang="ru-BY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156CAF8-53AF-4FCF-95BF-7F1262E62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945575"/>
              </p:ext>
            </p:extLst>
          </p:nvPr>
        </p:nvGraphicFramePr>
        <p:xfrm>
          <a:off x="0" y="1330859"/>
          <a:ext cx="12122590" cy="552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46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FFC00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2F5D0-3C03-4460-84FF-0305D182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889524" cy="16190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000" b="1" i="1" dirty="0">
                <a:latin typeface="Candara" panose="020E0502030303020204" pitchFamily="34" charset="0"/>
              </a:rPr>
              <a:t>Сведения о выполнении задания бюджетными организациями по получению доходов от деятельности, </a:t>
            </a:r>
            <a:br>
              <a:rPr lang="ru-RU" sz="3000" b="1" i="1" dirty="0">
                <a:latin typeface="Candara" panose="020E0502030303020204" pitchFamily="34" charset="0"/>
              </a:rPr>
            </a:br>
            <a:r>
              <a:rPr lang="ru-RU" sz="3000" b="1" i="1" dirty="0">
                <a:latin typeface="Candara" panose="020E0502030303020204" pitchFamily="34" charset="0"/>
              </a:rPr>
              <a:t>приносящей доходы по состоянию на 01.04.2025             </a:t>
            </a:r>
            <a:endParaRPr lang="ru-BY" sz="3000" b="1" i="1" dirty="0">
              <a:latin typeface="Candara" panose="020E0502030303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9717C57-D6C6-4B84-AB9F-07619094E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943662"/>
              </p:ext>
            </p:extLst>
          </p:nvPr>
        </p:nvGraphicFramePr>
        <p:xfrm>
          <a:off x="-1" y="1457608"/>
          <a:ext cx="12192001" cy="527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9251">
                  <a:extLst>
                    <a:ext uri="{9D8B030D-6E8A-4147-A177-3AD203B41FA5}">
                      <a16:colId xmlns:a16="http://schemas.microsoft.com/office/drawing/2014/main" val="2037878941"/>
                    </a:ext>
                  </a:extLst>
                </a:gridCol>
                <a:gridCol w="2228296">
                  <a:extLst>
                    <a:ext uri="{9D8B030D-6E8A-4147-A177-3AD203B41FA5}">
                      <a16:colId xmlns:a16="http://schemas.microsoft.com/office/drawing/2014/main" val="4236363464"/>
                    </a:ext>
                  </a:extLst>
                </a:gridCol>
                <a:gridCol w="3090454">
                  <a:extLst>
                    <a:ext uri="{9D8B030D-6E8A-4147-A177-3AD203B41FA5}">
                      <a16:colId xmlns:a16="http://schemas.microsoft.com/office/drawing/2014/main" val="1215345935"/>
                    </a:ext>
                  </a:extLst>
                </a:gridCol>
                <a:gridCol w="1884000">
                  <a:extLst>
                    <a:ext uri="{9D8B030D-6E8A-4147-A177-3AD203B41FA5}">
                      <a16:colId xmlns:a16="http://schemas.microsoft.com/office/drawing/2014/main" val="1172571841"/>
                    </a:ext>
                  </a:extLst>
                </a:gridCol>
              </a:tblGrid>
              <a:tr h="1172472">
                <a:tc rowSpan="2">
                  <a:txBody>
                    <a:bodyPr/>
                    <a:lstStyle/>
                    <a:p>
                      <a:pPr algn="ctr"/>
                      <a:endParaRPr lang="ru-RU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Всего, в том числе:</a:t>
                      </a:r>
                      <a:endParaRPr lang="ru-BY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Задание 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на 2025 год, 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тыс. рублей</a:t>
                      </a:r>
                      <a:endParaRPr lang="ru-BY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Фактически поступило доходов за январь-март 2025 год, тыс. рублей</a:t>
                      </a:r>
                      <a:endParaRPr lang="ru-BY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исполнения</a:t>
                      </a:r>
                      <a:endParaRPr lang="ru-BY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33834"/>
                  </a:ext>
                </a:extLst>
              </a:tr>
              <a:tr h="543341">
                <a:tc vMerge="1">
                  <a:txBody>
                    <a:bodyPr/>
                    <a:lstStyle/>
                    <a:p>
                      <a:endParaRPr lang="ru-BY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1 634,8</a:t>
                      </a:r>
                      <a:endParaRPr lang="ru-BY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380,9</a:t>
                      </a:r>
                      <a:endParaRPr lang="ru-BY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23,3</a:t>
                      </a:r>
                      <a:endParaRPr lang="ru-BY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97217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FF"/>
                          </a:solidFill>
                        </a:rPr>
                        <a:t>Сектор спорта и туризма райисполкома</a:t>
                      </a:r>
                      <a:endParaRPr lang="ru-BY" sz="18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810,0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174,1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</a:rPr>
                        <a:t>21,5</a:t>
                      </a:r>
                      <a:endParaRPr lang="ru-BY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971951"/>
                  </a:ext>
                </a:extLst>
              </a:tr>
              <a:tr h="53873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FF"/>
                          </a:solidFill>
                        </a:rPr>
                        <a:t>ЛПУ «</a:t>
                      </a:r>
                      <a:r>
                        <a:rPr lang="ru-RU" sz="1800" b="1" dirty="0" err="1">
                          <a:solidFill>
                            <a:srgbClr val="FF00FF"/>
                          </a:solidFill>
                        </a:rPr>
                        <a:t>Ушачская</a:t>
                      </a:r>
                      <a:r>
                        <a:rPr lang="ru-RU" sz="1800" b="1" dirty="0">
                          <a:solidFill>
                            <a:srgbClr val="FF00FF"/>
                          </a:solidFill>
                        </a:rPr>
                        <a:t> ветеринарная станция»</a:t>
                      </a:r>
                      <a:endParaRPr lang="ru-BY" sz="18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82,0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10,9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</a:rPr>
                        <a:t>13,3</a:t>
                      </a:r>
                      <a:endParaRPr lang="ru-BY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606591"/>
                  </a:ext>
                </a:extLst>
              </a:tr>
              <a:tr h="72934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FF"/>
                          </a:solidFill>
                        </a:rPr>
                        <a:t>Сектор культуры райисполкома</a:t>
                      </a:r>
                      <a:endParaRPr lang="ru-BY" sz="18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117,0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28,3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</a:rPr>
                        <a:t>24,2</a:t>
                      </a:r>
                      <a:endParaRPr lang="ru-BY" sz="2000" b="1" i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BY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49025"/>
                  </a:ext>
                </a:extLst>
              </a:tr>
              <a:tr h="76639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FF"/>
                          </a:solidFill>
                        </a:rPr>
                        <a:t>ГУ «ТЦСОН </a:t>
                      </a:r>
                      <a:r>
                        <a:rPr lang="ru-RU" sz="1800" b="1" dirty="0" err="1">
                          <a:solidFill>
                            <a:srgbClr val="FF00FF"/>
                          </a:solidFill>
                        </a:rPr>
                        <a:t>Ушачского</a:t>
                      </a:r>
                      <a:r>
                        <a:rPr lang="ru-RU" sz="1800" b="1" dirty="0">
                          <a:solidFill>
                            <a:srgbClr val="FF00FF"/>
                          </a:solidFill>
                        </a:rPr>
                        <a:t> района»</a:t>
                      </a:r>
                      <a:endParaRPr lang="ru-BY" sz="18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152,8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37,1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</a:rPr>
                        <a:t>24,3</a:t>
                      </a:r>
                      <a:endParaRPr lang="ru-BY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121702"/>
                  </a:ext>
                </a:extLst>
              </a:tr>
              <a:tr h="56677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FF"/>
                          </a:solidFill>
                        </a:rPr>
                        <a:t>УЗ «</a:t>
                      </a:r>
                      <a:r>
                        <a:rPr lang="ru-RU" sz="1800" b="1" dirty="0" err="1">
                          <a:solidFill>
                            <a:srgbClr val="FF00FF"/>
                          </a:solidFill>
                        </a:rPr>
                        <a:t>Ушачская</a:t>
                      </a:r>
                      <a:r>
                        <a:rPr lang="ru-RU" sz="1800" b="1" dirty="0">
                          <a:solidFill>
                            <a:srgbClr val="FF00FF"/>
                          </a:solidFill>
                        </a:rPr>
                        <a:t> ЦРБ»</a:t>
                      </a:r>
                      <a:endParaRPr lang="ru-BY" sz="18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338,0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89,0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</a:rPr>
                        <a:t>26,3</a:t>
                      </a:r>
                      <a:endParaRPr lang="ru-BY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47840"/>
                  </a:ext>
                </a:extLst>
              </a:tr>
              <a:tr h="49590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FF"/>
                          </a:solidFill>
                        </a:rPr>
                        <a:t>Центр подготовки и переподготовки рабочих</a:t>
                      </a:r>
                      <a:endParaRPr lang="ru-BY" sz="18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135,0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41,5</a:t>
                      </a:r>
                      <a:endParaRPr lang="ru-BY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</a:rPr>
                        <a:t>30,7</a:t>
                      </a:r>
                      <a:endParaRPr lang="ru-BY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61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5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1E37DCB-958C-4457-A84E-9C0C9C3C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5757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Анализ исполнения бюджета </a:t>
            </a:r>
            <a:r>
              <a:rPr lang="ru-RU" sz="2800" b="1" i="1" dirty="0" err="1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Ушачского</a:t>
            </a:r>
            <a:r>
              <a:rPr lang="ru-RU" sz="2800" b="1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района </a:t>
            </a:r>
            <a:br>
              <a:rPr lang="ru-RU" sz="2800" b="1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расходам</a:t>
            </a:r>
            <a:r>
              <a:rPr lang="ru-RU" sz="2800" b="1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за январь-март 2025 года, тыс. рублей</a:t>
            </a:r>
            <a:endParaRPr lang="ru-BY" sz="28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0B33437-9183-40FA-8EF8-1C2D9152C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493045"/>
              </p:ext>
            </p:extLst>
          </p:nvPr>
        </p:nvGraphicFramePr>
        <p:xfrm>
          <a:off x="0" y="772864"/>
          <a:ext cx="12192000" cy="60851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59248">
                  <a:extLst>
                    <a:ext uri="{9D8B030D-6E8A-4147-A177-3AD203B41FA5}">
                      <a16:colId xmlns:a16="http://schemas.microsoft.com/office/drawing/2014/main" val="2148746568"/>
                    </a:ext>
                  </a:extLst>
                </a:gridCol>
                <a:gridCol w="1385180">
                  <a:extLst>
                    <a:ext uri="{9D8B030D-6E8A-4147-A177-3AD203B41FA5}">
                      <a16:colId xmlns:a16="http://schemas.microsoft.com/office/drawing/2014/main" val="3174376344"/>
                    </a:ext>
                  </a:extLst>
                </a:gridCol>
                <a:gridCol w="1339913">
                  <a:extLst>
                    <a:ext uri="{9D8B030D-6E8A-4147-A177-3AD203B41FA5}">
                      <a16:colId xmlns:a16="http://schemas.microsoft.com/office/drawing/2014/main" val="2800718976"/>
                    </a:ext>
                  </a:extLst>
                </a:gridCol>
                <a:gridCol w="1557196">
                  <a:extLst>
                    <a:ext uri="{9D8B030D-6E8A-4147-A177-3AD203B41FA5}">
                      <a16:colId xmlns:a16="http://schemas.microsoft.com/office/drawing/2014/main" val="1976211355"/>
                    </a:ext>
                  </a:extLst>
                </a:gridCol>
                <a:gridCol w="1792586">
                  <a:extLst>
                    <a:ext uri="{9D8B030D-6E8A-4147-A177-3AD203B41FA5}">
                      <a16:colId xmlns:a16="http://schemas.microsoft.com/office/drawing/2014/main" val="3451946125"/>
                    </a:ext>
                  </a:extLst>
                </a:gridCol>
                <a:gridCol w="1530035">
                  <a:extLst>
                    <a:ext uri="{9D8B030D-6E8A-4147-A177-3AD203B41FA5}">
                      <a16:colId xmlns:a16="http://schemas.microsoft.com/office/drawing/2014/main" val="2480897170"/>
                    </a:ext>
                  </a:extLst>
                </a:gridCol>
                <a:gridCol w="1327842">
                  <a:extLst>
                    <a:ext uri="{9D8B030D-6E8A-4147-A177-3AD203B41FA5}">
                      <a16:colId xmlns:a16="http://schemas.microsoft.com/office/drawing/2014/main" val="1685381198"/>
                    </a:ext>
                  </a:extLst>
                </a:gridCol>
              </a:tblGrid>
              <a:tr h="704270"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отрасли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Первоначальный план на 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Уточненный план на 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Отклонение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уточ</a:t>
                      </a:r>
                      <a:r>
                        <a:rPr lang="ru-RU" sz="13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плана к </a:t>
                      </a:r>
                      <a:r>
                        <a:rPr lang="ru-RU" sz="1300" b="1" i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</a:t>
                      </a:r>
                      <a:r>
                        <a:rPr lang="ru-RU" sz="13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(+, -)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 январь-март 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исполнения к уточненному плану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 бюджета по исполнению(%)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162822"/>
                  </a:ext>
                </a:extLst>
              </a:tr>
              <a:tr h="431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59 127,4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59 662,1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+ 534,7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12 523,6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548398"/>
                  </a:ext>
                </a:extLst>
              </a:tr>
              <a:tr h="392820">
                <a:tc>
                  <a:txBody>
                    <a:bodyPr/>
                    <a:lstStyle/>
                    <a:p>
                      <a:pPr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7 638,7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7 620,3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1 631,2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781542"/>
                  </a:ext>
                </a:extLst>
              </a:tr>
              <a:tr h="392820">
                <a:tc>
                  <a:txBody>
                    <a:bodyPr/>
                    <a:lstStyle/>
                    <a:p>
                      <a:pPr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2 139,3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2 139,3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940013"/>
                  </a:ext>
                </a:extLst>
              </a:tr>
              <a:tr h="403063">
                <a:tc>
                  <a:txBody>
                    <a:bodyPr/>
                    <a:lstStyle/>
                    <a:p>
                      <a:pPr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1 681,7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2 535,0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+ 853,3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1 329,7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739156"/>
                  </a:ext>
                </a:extLst>
              </a:tr>
              <a:tr h="392820">
                <a:tc>
                  <a:txBody>
                    <a:bodyPr/>
                    <a:lstStyle/>
                    <a:p>
                      <a:pPr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059907"/>
                  </a:ext>
                </a:extLst>
              </a:tr>
              <a:tr h="476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Жилищно-коммунальные услуги и жилищное строительство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6 151,2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8 204,4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+ 2 053,2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1 336,2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876564"/>
                  </a:ext>
                </a:extLst>
              </a:tr>
              <a:tr h="392820">
                <a:tc>
                  <a:txBody>
                    <a:bodyPr/>
                    <a:lstStyle/>
                    <a:p>
                      <a:pPr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12 125,2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12 125,2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2 547,5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915980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культура, спорт, культура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7 262,1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5 208,9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- 2 053,2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1 084,0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332886"/>
                  </a:ext>
                </a:extLst>
              </a:tr>
              <a:tr h="392820">
                <a:tc>
                  <a:txBody>
                    <a:bodyPr/>
                    <a:lstStyle/>
                    <a:p>
                      <a:pPr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15 101,3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15 215,5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+ 114,2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3 372,7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234078"/>
                  </a:ext>
                </a:extLst>
              </a:tr>
              <a:tr h="392820">
                <a:tc>
                  <a:txBody>
                    <a:bodyPr/>
                    <a:lstStyle/>
                    <a:p>
                      <a:pPr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4 341,0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4 341,0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968,1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431730"/>
                  </a:ext>
                </a:extLst>
              </a:tr>
              <a:tr h="452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57 113,0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58 062,1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+ 949,1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12 269,4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489556"/>
                  </a:ext>
                </a:extLst>
              </a:tr>
              <a:tr h="411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т.ч. социальная сфера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38 829,6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36 890,6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- 1 939,0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7 972,3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831370"/>
                  </a:ext>
                </a:extLst>
              </a:tr>
              <a:tr h="436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+ 2 014,4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+ 1600,0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- 414,4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96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59460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5394</TotalTime>
  <Words>839</Words>
  <Application>Microsoft Office PowerPoint</Application>
  <PresentationFormat>Широкоэкранный</PresentationFormat>
  <Paragraphs>336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Candara</vt:lpstr>
      <vt:lpstr>Century Gothic</vt:lpstr>
      <vt:lpstr>Georgia</vt:lpstr>
      <vt:lpstr>Monotype Corsiva</vt:lpstr>
      <vt:lpstr>Times New Roman</vt:lpstr>
      <vt:lpstr>Wingdings 3</vt:lpstr>
      <vt:lpstr>Ретро</vt:lpstr>
      <vt:lpstr>Тема Office</vt:lpstr>
      <vt:lpstr>Сектор</vt:lpstr>
      <vt:lpstr>Бюллетень об исполнении бюджета          Ушачского района за I квартал 2025 года</vt:lpstr>
      <vt:lpstr>Исполнение плана собственных доходов бюджета Ушачского района за январь-март 2025 года</vt:lpstr>
      <vt:lpstr> Структура бюджета Ушачского района по собственным доходам  </vt:lpstr>
      <vt:lpstr> Структура доходов бюджета района </vt:lpstr>
      <vt:lpstr>Сравнительный анализ исполнения бюджета  основных доходных источников</vt:lpstr>
      <vt:lpstr>Сравнительный анализ исполнения  местных налогов и сборов</vt:lpstr>
      <vt:lpstr>Сравнительный анализ исполнения поступлений платы за размещение наружной рекламы</vt:lpstr>
      <vt:lpstr>Сведения о выполнении задания бюджетными организациями по получению доходов от деятельности,  приносящей доходы по состоянию на 01.04.2025             </vt:lpstr>
      <vt:lpstr>Анализ исполнения бюджета Ушачского района  по расходам за январь-март 2025 года, тыс. рублей</vt:lpstr>
      <vt:lpstr>Презентация PowerPoint</vt:lpstr>
      <vt:lpstr>Анализ задолженности  по платежам в бюджет</vt:lpstr>
      <vt:lpstr>Кредиторская задолженность бюджетных организаций  на 1 апреля 2025 года, тыс. рублей </vt:lpstr>
      <vt:lpstr>Презентация PowerPoint</vt:lpstr>
      <vt:lpstr>Сравнительный анализ объёма совокупного долга райисполкома</vt:lpstr>
      <vt:lpstr>Анализ исполнения расходов по  Государственным программам за январь-март 2025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начальника финансового отдела  Ушачского райисполкома   Романовской Татьяны Валерьевны   «Об  исполнении  бюджета района за  2019 год  и задачах по его исполнению в 2020 году»</dc:title>
  <dc:creator>Улинович Виктория Сергеевна</dc:creator>
  <cp:lastModifiedBy>Коваленко Марина Игоревна</cp:lastModifiedBy>
  <cp:revision>576</cp:revision>
  <cp:lastPrinted>2025-04-22T06:28:20Z</cp:lastPrinted>
  <dcterms:created xsi:type="dcterms:W3CDTF">2020-02-26T05:15:01Z</dcterms:created>
  <dcterms:modified xsi:type="dcterms:W3CDTF">2025-04-22T09:51:57Z</dcterms:modified>
</cp:coreProperties>
</file>